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256" r:id="rId2"/>
    <p:sldId id="623" r:id="rId3"/>
    <p:sldId id="259" r:id="rId4"/>
    <p:sldId id="289" r:id="rId5"/>
    <p:sldId id="568" r:id="rId6"/>
    <p:sldId id="570" r:id="rId7"/>
    <p:sldId id="571" r:id="rId8"/>
    <p:sldId id="572" r:id="rId9"/>
    <p:sldId id="573" r:id="rId10"/>
    <p:sldId id="624" r:id="rId11"/>
    <p:sldId id="574" r:id="rId12"/>
    <p:sldId id="575" r:id="rId13"/>
    <p:sldId id="577" r:id="rId14"/>
    <p:sldId id="627" r:id="rId15"/>
    <p:sldId id="628" r:id="rId16"/>
    <p:sldId id="629" r:id="rId17"/>
    <p:sldId id="630" r:id="rId18"/>
    <p:sldId id="582" r:id="rId19"/>
    <p:sldId id="632" r:id="rId20"/>
    <p:sldId id="583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599" r:id="rId30"/>
    <p:sldId id="600" r:id="rId31"/>
    <p:sldId id="643" r:id="rId32"/>
    <p:sldId id="602" r:id="rId33"/>
    <p:sldId id="603" r:id="rId34"/>
    <p:sldId id="605" r:id="rId35"/>
    <p:sldId id="606" r:id="rId36"/>
    <p:sldId id="645" r:id="rId37"/>
    <p:sldId id="646" r:id="rId38"/>
    <p:sldId id="647" r:id="rId39"/>
    <p:sldId id="608" r:id="rId40"/>
    <p:sldId id="610" r:id="rId41"/>
    <p:sldId id="648" r:id="rId42"/>
    <p:sldId id="649" r:id="rId43"/>
    <p:sldId id="650" r:id="rId44"/>
    <p:sldId id="651" r:id="rId45"/>
  </p:sldIdLst>
  <p:sldSz cx="12192000" cy="6858000"/>
  <p:notesSz cx="6669088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2A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27" autoAdjust="0"/>
    <p:restoredTop sz="94692" autoAdjust="0"/>
  </p:normalViewPr>
  <p:slideViewPr>
    <p:cSldViewPr snapToGrid="0">
      <p:cViewPr>
        <p:scale>
          <a:sx n="60" d="100"/>
          <a:sy n="60" d="100"/>
        </p:scale>
        <p:origin x="-3096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DCD5-35A2-4510-B868-38C6DA3C823A}" type="datetimeFigureOut">
              <a:rPr lang="es-PE" smtClean="0"/>
              <a:pPr/>
              <a:t>19/11/2019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20D21-82A4-41BD-822D-79F413E362FE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840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7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7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5F5A-3BB3-499E-A209-7F8544435962}" type="datetimeFigureOut">
              <a:rPr lang="es-PE" smtClean="0"/>
              <a:pPr/>
              <a:t>19/11/2019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750" y="4777518"/>
            <a:ext cx="5335588" cy="39082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014"/>
            <a:ext cx="2889250" cy="4976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014"/>
            <a:ext cx="2889250" cy="4976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29E30-8DF5-4E47-923B-C1707D50CF7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672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9E30-8DF5-4E47-923B-C1707D50CF7A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596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9E30-8DF5-4E47-923B-C1707D50CF7A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596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3" indent="-28571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50" indent="-22857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90" indent="-22857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30" indent="-22857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45B85B-524B-4FFB-98EB-676278B96B06}" type="slidenum">
              <a:rPr lang="es-ES" altLang="es-PE"/>
              <a:pPr algn="r" eaLnBrk="1" hangingPunct="1">
                <a:spcBef>
                  <a:spcPct val="0"/>
                </a:spcBef>
              </a:pPr>
              <a:t>30</a:t>
            </a:fld>
            <a:endParaRPr lang="es-ES" altLang="es-PE"/>
          </a:p>
        </p:txBody>
      </p:sp>
      <p:sp>
        <p:nvSpPr>
          <p:cNvPr id="737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7373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PE" altLang="es-P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0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3" indent="-28571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50" indent="-22857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90" indent="-22857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30" indent="-22857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45B85B-524B-4FFB-98EB-676278B96B06}" type="slidenum">
              <a:rPr lang="es-ES" altLang="es-PE"/>
              <a:pPr algn="r" eaLnBrk="1" hangingPunct="1">
                <a:spcBef>
                  <a:spcPct val="0"/>
                </a:spcBef>
              </a:pPr>
              <a:t>31</a:t>
            </a:fld>
            <a:endParaRPr lang="es-ES" altLang="es-PE"/>
          </a:p>
        </p:txBody>
      </p:sp>
      <p:sp>
        <p:nvSpPr>
          <p:cNvPr id="737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7373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PE" altLang="es-P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0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0A84C-2B31-4699-80F8-44213BE18EBE}" type="datetime1">
              <a:rPr lang="es-PE" smtClean="0"/>
              <a:t>19/11/2019</a:t>
            </a:fld>
            <a:endParaRPr lang="es-PE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9629F-994B-4B1C-8CFA-A932E4CF8CD0}" type="datetime1">
              <a:rPr lang="es-PE" smtClean="0"/>
              <a:t>19/11/2019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446DF-2289-43DA-94E4-00EEE1F87148}" type="datetime1">
              <a:rPr lang="es-PE" smtClean="0"/>
              <a:t>19/11/2019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7267D-A7DA-49F9-BAD7-92AD18A5A42D}" type="datetime1">
              <a:rPr lang="es-PE" smtClean="0"/>
              <a:t>19/11/2019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FBCC4-697B-4ACB-8229-C5BF762BC1BE}" type="datetime1">
              <a:rPr lang="es-PE" smtClean="0"/>
              <a:t>19/11/2019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0" name="9 Rectángulo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689-B5D9-4BA6-BBAB-282727433FAD}" type="datetime1">
              <a:rPr lang="es-PE" smtClean="0"/>
              <a:t>19/11/2019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C5061-EABB-44D4-B76D-5C2F99955234}" type="datetime1">
              <a:rPr lang="es-PE" smtClean="0"/>
              <a:t>19/11/2019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905E9-0EE9-48F5-8A66-CFE2E8E1688E}" type="datetime1">
              <a:rPr lang="es-PE" smtClean="0"/>
              <a:t>19/11/2019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CF9D0-6867-4C7B-9680-50C5EEB37E10}" type="datetime1">
              <a:rPr lang="es-PE" smtClean="0"/>
              <a:t>19/11/2019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6" name="5 Rectángulo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4EF5F-BF47-4569-A034-859F7198DA32}" type="datetime1">
              <a:rPr lang="es-PE" smtClean="0"/>
              <a:t>19/11/2019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70A46-7FBF-46DE-BFC6-818D3ABCFCF3}" type="datetime1">
              <a:rPr lang="es-PE" smtClean="0"/>
              <a:t>19/11/2019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Rectángulo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1905E9-0EE9-48F5-8A66-CFE2E8E1688E}" type="datetime1">
              <a:rPr lang="es-PE" smtClean="0"/>
              <a:t>19/11/2019</a:t>
            </a:fld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P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864C4F-F769-48C8-A6FA-9877BE73675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5" name="14 Rectángulo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pe/url?sa=i&amp;rct=j&amp;q=&amp;esrc=s&amp;frm=1&amp;source=images&amp;cd=&amp;cad=rja&amp;docid=J96upSFfQ7PqlM&amp;tbnid=L_ockhmIdM5fLM:&amp;ved=0CAUQjRw&amp;url=http://derecho.laguia2000.com/derecho-procesal/apelacion-de-sentencias&amp;ei=i2hLUtLnCdP_4AOfsIH4Cw&amp;bvm=bv.53371865,d.dmg&amp;psig=AFQjCNE8EzVGXMybOB_RtKwwoz6-_6HRKg&amp;ust=138075996484595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281560"/>
            <a:ext cx="12192000" cy="2560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2015245" y="2830746"/>
            <a:ext cx="96879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altLang="es-PE" sz="6000" b="1" dirty="0" smtClean="0">
                <a:latin typeface="Calibri" pitchFamily="34" charset="0"/>
              </a:rPr>
              <a:t>Aspectos Generales</a:t>
            </a:r>
            <a:endParaRPr lang="es-PE" altLang="es-PE" sz="6000" b="1" dirty="0">
              <a:latin typeface="Calibri" pitchFamily="34" charset="0"/>
            </a:endParaRPr>
          </a:p>
          <a:p>
            <a:pPr algn="r"/>
            <a:r>
              <a:rPr lang="es-PE" alt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Ley de </a:t>
            </a:r>
            <a:r>
              <a:rPr lang="es-PE" altLang="es-P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Contrataciones del </a:t>
            </a:r>
            <a:r>
              <a:rPr lang="es-PE" alt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Estado (Ley 30225 )</a:t>
            </a:r>
            <a:endParaRPr lang="es-PE" altLang="es-PE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6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0333" y="1547581"/>
            <a:ext cx="9453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365125" algn="just">
              <a:buFont typeface="Arial" pitchFamily="34" charset="0"/>
              <a:buChar char="•"/>
            </a:pPr>
            <a:r>
              <a:rPr lang="es-PE" altLang="es-PE" sz="2400" dirty="0" smtClean="0">
                <a:solidFill>
                  <a:srgbClr val="FF0000"/>
                </a:solidFill>
                <a:cs typeface="Arial" charset="0"/>
              </a:rPr>
              <a:t>Otras </a:t>
            </a:r>
            <a:r>
              <a:rPr lang="es-PE" altLang="es-PE" sz="2400" dirty="0">
                <a:solidFill>
                  <a:srgbClr val="FF0000"/>
                </a:solidFill>
                <a:cs typeface="Arial" charset="0"/>
              </a:rPr>
              <a:t>organizaciones que, para proveerse de bienes, servicios u obras, asumen el pago con fondos públicos</a:t>
            </a:r>
            <a:r>
              <a:rPr lang="es-PE" altLang="es-PE" sz="2400" dirty="0" smtClean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pPr marL="365125" lvl="1" indent="-365125" algn="just">
              <a:buFont typeface="Arial" pitchFamily="34" charset="0"/>
              <a:buChar char="•"/>
            </a:pPr>
            <a:endParaRPr lang="es-PE" altLang="es-PE" sz="2400" dirty="0" smtClean="0">
              <a:solidFill>
                <a:srgbClr val="FF0000"/>
              </a:solidFill>
              <a:cs typeface="Arial" charset="0"/>
            </a:endParaRPr>
          </a:p>
          <a:p>
            <a:pPr marL="365125" lvl="1" indent="-365125" algn="just">
              <a:buFont typeface="Arial" pitchFamily="34" charset="0"/>
              <a:buChar char="•"/>
            </a:pPr>
            <a:r>
              <a:rPr lang="es-PE" sz="2400" dirty="0" smtClean="0">
                <a:solidFill>
                  <a:srgbClr val="FF0000"/>
                </a:solidFill>
              </a:rPr>
              <a:t>Organizaciones </a:t>
            </a:r>
            <a:r>
              <a:rPr lang="es-PE" sz="2400" dirty="0">
                <a:solidFill>
                  <a:srgbClr val="FF0000"/>
                </a:solidFill>
              </a:rPr>
              <a:t>creadas conforme al ordenamiento jurídico nacional, así como los órganos desconcentrados de las Entidades pueden realizar contrataciones, siempre que estos cuenten con capacidad para gestionar sus contrataciones, conforme a sus normas autoritativas.</a:t>
            </a:r>
            <a:endParaRPr lang="es-ES" sz="2400" dirty="0">
              <a:solidFill>
                <a:srgbClr val="FF0000"/>
              </a:solidFill>
            </a:endParaRPr>
          </a:p>
          <a:p>
            <a:pPr marL="365125" lvl="1" indent="-365125" algn="just">
              <a:buFont typeface="Arial" pitchFamily="34" charset="0"/>
              <a:buChar char="•"/>
            </a:pPr>
            <a:endParaRPr lang="es-ES" altLang="es-PE" sz="2400" dirty="0">
              <a:cs typeface="Arial" charset="0"/>
            </a:endParaRPr>
          </a:p>
        </p:txBody>
      </p:sp>
      <p:sp>
        <p:nvSpPr>
          <p:cNvPr id="8" name="Rectángulo 3"/>
          <p:cNvSpPr/>
          <p:nvPr/>
        </p:nvSpPr>
        <p:spPr>
          <a:xfrm>
            <a:off x="569284" y="279570"/>
            <a:ext cx="7286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Ámbito de aplicación y supuestos excluidos</a:t>
            </a:r>
          </a:p>
          <a:p>
            <a:r>
              <a:rPr lang="es-PE" sz="3000" dirty="0">
                <a:cs typeface="Times New Roman" panose="02020603050405020304" pitchFamily="18" charset="0"/>
              </a:rPr>
              <a:t> </a:t>
            </a:r>
            <a:r>
              <a:rPr lang="es-PE" sz="3000" dirty="0" smtClean="0">
                <a:cs typeface="Times New Roman" panose="02020603050405020304" pitchFamily="18" charset="0"/>
              </a:rPr>
              <a:t>   </a:t>
            </a:r>
            <a:r>
              <a:rPr lang="es-PE" sz="2800" dirty="0" smtClean="0">
                <a:cs typeface="Times New Roman" panose="02020603050405020304" pitchFamily="18" charset="0"/>
              </a:rPr>
              <a:t>2.1 Ámbito Subjetivo: Entidades</a:t>
            </a:r>
            <a:endParaRPr lang="es-PE" sz="30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3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71397" y="1264455"/>
            <a:ext cx="1017174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P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Contrataciones por montos </a:t>
            </a:r>
            <a:r>
              <a:rPr lang="es-PE" sz="2000" dirty="0" smtClean="0">
                <a:solidFill>
                  <a:srgbClr val="FF0000"/>
                </a:solidFill>
                <a:ea typeface="Times New Roman"/>
                <a:cs typeface="Times New Roman"/>
              </a:rPr>
              <a:t>&lt; =</a:t>
            </a:r>
            <a:r>
              <a:rPr lang="es-PE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8 UIT, </a:t>
            </a:r>
            <a:r>
              <a:rPr lang="es-P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salvo B y S de Catálogo del </a:t>
            </a:r>
            <a:r>
              <a:rPr lang="es-PE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Acuerdo </a:t>
            </a:r>
            <a:r>
              <a:rPr lang="es-P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Marco. </a:t>
            </a:r>
            <a:r>
              <a:rPr lang="es-PE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Contrataciones &gt; a 1UIT se requiere inscripción vigente en el RNP</a:t>
            </a:r>
            <a:endParaRPr lang="es-PE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Convenios </a:t>
            </a:r>
            <a:r>
              <a:rPr lang="es-P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PE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colaboración</a:t>
            </a:r>
            <a:r>
              <a:rPr lang="es-P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entre entidades, siempre que brinden B, S u O propios de su función. No </a:t>
            </a:r>
            <a:r>
              <a:rPr lang="es-P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se persigan fines de lucro</a:t>
            </a:r>
            <a:r>
              <a:rPr lang="es-P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s-PE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Informe técnico.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Contrataciones con exigencias y procedimientos específicos de una organización </a:t>
            </a:r>
            <a:r>
              <a:rPr lang="es-P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internacional, Estados o Entidades Cooperantes derivadas de donaciones que representen 25% del monto total, </a:t>
            </a:r>
            <a:r>
              <a:rPr lang="es-PE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salvo organismos multilaterales financieros)</a:t>
            </a:r>
            <a:endParaRPr lang="es-PE" sz="2000" dirty="0" smtClean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Contrataciones con otro Estado. Informe técnico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Contrataciones con proveedores no domiciliados en el país, </a:t>
            </a:r>
            <a:r>
              <a:rPr lang="es-PE" altLang="es-PE" sz="2000" dirty="0" smtClean="0">
                <a:solidFill>
                  <a:srgbClr val="FF0000"/>
                </a:solidFill>
              </a:rPr>
              <a:t>cuando sea  imposible </a:t>
            </a:r>
            <a:r>
              <a:rPr lang="es-PE" altLang="es-PE" sz="2000" dirty="0">
                <a:solidFill>
                  <a:srgbClr val="FF0000"/>
                </a:solidFill>
              </a:rPr>
              <a:t>realizar contratación a través de métodos de </a:t>
            </a:r>
            <a:r>
              <a:rPr lang="es-PE" altLang="es-PE" sz="2000" dirty="0" smtClean="0">
                <a:solidFill>
                  <a:srgbClr val="FF0000"/>
                </a:solidFill>
              </a:rPr>
              <a:t>Ley. </a:t>
            </a:r>
            <a:r>
              <a:rPr lang="es-PE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Informe </a:t>
            </a:r>
            <a:r>
              <a:rPr lang="es-PE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técnico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Servicios </a:t>
            </a:r>
            <a:r>
              <a:rPr lang="es-P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públicos, cuando sólo se pueda contratar con un proveedor</a:t>
            </a:r>
            <a:r>
              <a:rPr lang="es-P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ángulo 3"/>
          <p:cNvSpPr/>
          <p:nvPr/>
        </p:nvSpPr>
        <p:spPr>
          <a:xfrm>
            <a:off x="569284" y="279570"/>
            <a:ext cx="881286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Ámbito de aplicación y supuestos excluidos</a:t>
            </a:r>
          </a:p>
          <a:p>
            <a:r>
              <a:rPr lang="es-PE" sz="2800" dirty="0">
                <a:cs typeface="Times New Roman" panose="02020603050405020304" pitchFamily="18" charset="0"/>
              </a:rPr>
              <a:t> </a:t>
            </a:r>
            <a:r>
              <a:rPr lang="es-PE" sz="2800" dirty="0" smtClean="0">
                <a:cs typeface="Times New Roman" panose="02020603050405020304" pitchFamily="18" charset="0"/>
              </a:rPr>
              <a:t>   2.2 </a:t>
            </a:r>
            <a:r>
              <a:rPr lang="es-PE" sz="2800" dirty="0" smtClean="0"/>
              <a:t>Supuestos </a:t>
            </a:r>
            <a:r>
              <a:rPr lang="es-PE" sz="2800" dirty="0"/>
              <a:t>excluidos sujetos a la </a:t>
            </a:r>
            <a:r>
              <a:rPr lang="es-PE" sz="2800" dirty="0" smtClean="0"/>
              <a:t>supervisión </a:t>
            </a:r>
            <a:r>
              <a:rPr lang="es-PE" sz="2800" dirty="0"/>
              <a:t>del </a:t>
            </a:r>
            <a:r>
              <a:rPr lang="es-PE" sz="2800" dirty="0" smtClean="0"/>
              <a:t>OSCE</a:t>
            </a:r>
            <a:endParaRPr lang="es-PE" sz="28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78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900331" y="1264455"/>
            <a:ext cx="102694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PE" sz="2000" dirty="0" smtClean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PE" sz="2000" dirty="0" smtClean="0">
                <a:ea typeface="Times New Roman" panose="02020603050405020304" pitchFamily="18" charset="0"/>
              </a:rPr>
              <a:t>Contratos </a:t>
            </a:r>
            <a:r>
              <a:rPr lang="es-PE" sz="2000" dirty="0">
                <a:ea typeface="Times New Roman" panose="02020603050405020304" pitchFamily="18" charset="0"/>
              </a:rPr>
              <a:t>bancarios y </a:t>
            </a:r>
            <a:r>
              <a:rPr lang="es-PE" sz="2000" dirty="0" smtClean="0">
                <a:ea typeface="Times New Roman" panose="02020603050405020304" pitchFamily="18" charset="0"/>
              </a:rPr>
              <a:t>financieros (no seguros y arrendamiento financiero) 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ea typeface="Times New Roman" panose="02020603050405020304" pitchFamily="18" charset="0"/>
              </a:rPr>
              <a:t>Contrataciones </a:t>
            </a:r>
            <a:r>
              <a:rPr lang="es-PE" sz="2000" dirty="0" smtClean="0">
                <a:ea typeface="Times New Roman" panose="02020603050405020304" pitchFamily="18" charset="0"/>
              </a:rPr>
              <a:t>que realicen </a:t>
            </a:r>
            <a:r>
              <a:rPr lang="es-PE" sz="2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Órganos</a:t>
            </a:r>
            <a:r>
              <a:rPr lang="es-PE" sz="2000" dirty="0" smtClean="0">
                <a:ea typeface="Times New Roman" panose="02020603050405020304" pitchFamily="18" charset="0"/>
              </a:rPr>
              <a:t> </a:t>
            </a:r>
            <a:r>
              <a:rPr lang="es-PE" sz="2000" dirty="0">
                <a:ea typeface="Times New Roman" panose="02020603050405020304" pitchFamily="18" charset="0"/>
              </a:rPr>
              <a:t>de Servicio </a:t>
            </a:r>
            <a:r>
              <a:rPr lang="es-PE" sz="2000" dirty="0" smtClean="0">
                <a:ea typeface="Times New Roman" panose="02020603050405020304" pitchFamily="18" charset="0"/>
              </a:rPr>
              <a:t>Exterior </a:t>
            </a:r>
            <a:r>
              <a:rPr lang="es-PE" sz="2000" dirty="0">
                <a:ea typeface="Times New Roman" panose="02020603050405020304" pitchFamily="18" charset="0"/>
              </a:rPr>
              <a:t>de la </a:t>
            </a:r>
            <a:r>
              <a:rPr lang="es-PE" sz="2000" dirty="0" smtClean="0">
                <a:ea typeface="Times New Roman" panose="02020603050405020304" pitchFamily="18" charset="0"/>
              </a:rPr>
              <a:t>República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ea typeface="Times New Roman" panose="02020603050405020304" pitchFamily="18" charset="0"/>
              </a:rPr>
              <a:t>Contrataciones </a:t>
            </a:r>
            <a:r>
              <a:rPr lang="es-PE" sz="2000" dirty="0" smtClean="0">
                <a:ea typeface="Times New Roman" panose="02020603050405020304" pitchFamily="18" charset="0"/>
              </a:rPr>
              <a:t>del Ministerio de Relaciones Exteriores (transmisión </a:t>
            </a:r>
            <a:r>
              <a:rPr lang="es-PE" sz="2000" dirty="0">
                <a:ea typeface="Times New Roman" panose="02020603050405020304" pitchFamily="18" charset="0"/>
              </a:rPr>
              <a:t>de mando y cumbres </a:t>
            </a:r>
            <a:r>
              <a:rPr lang="es-PE" sz="2000" dirty="0" smtClean="0">
                <a:ea typeface="Times New Roman" panose="02020603050405020304" pitchFamily="18" charset="0"/>
              </a:rPr>
              <a:t>internacionales declaras de interés nacional).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ea typeface="Times New Roman" panose="02020603050405020304" pitchFamily="18" charset="0"/>
              </a:rPr>
              <a:t>Contratación de notarios públicos. </a:t>
            </a:r>
            <a:endParaRPr lang="es-PE" sz="2000" dirty="0"/>
          </a:p>
          <a:p>
            <a:pPr marL="457200" indent="-457200">
              <a:buFont typeface="+mj-lt"/>
              <a:buAutoNum type="arabicPeriod"/>
            </a:pPr>
            <a:r>
              <a:rPr lang="es-PE" sz="2000" dirty="0" smtClean="0">
                <a:ea typeface="Times New Roman" panose="02020603050405020304" pitchFamily="18" charset="0"/>
              </a:rPr>
              <a:t>Conciliadores</a:t>
            </a:r>
            <a:r>
              <a:rPr lang="es-PE" sz="2000" dirty="0">
                <a:ea typeface="Times New Roman" panose="02020603050405020304" pitchFamily="18" charset="0"/>
              </a:rPr>
              <a:t>, árbitros, centros de conciliación, instituciones arbitrales, </a:t>
            </a:r>
            <a:r>
              <a:rPr lang="es-PE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miembros o Junta de Resolución de Disputas</a:t>
            </a:r>
            <a:r>
              <a:rPr lang="es-PE" sz="2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ea typeface="Times New Roman" panose="02020603050405020304" pitchFamily="18" charset="0"/>
              </a:rPr>
              <a:t>Locación de servicios con presidentes de directorios a </a:t>
            </a:r>
            <a:r>
              <a:rPr lang="es-PE" sz="2000" dirty="0" smtClean="0">
                <a:ea typeface="Times New Roman" panose="02020603050405020304" pitchFamily="18" charset="0"/>
              </a:rPr>
              <a:t>tiempo completo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/>
              <a:t>Contrataciones con exigencias y procedimientos específicos de una organización internacional, Estados o entidades </a:t>
            </a:r>
            <a:r>
              <a:rPr lang="es-PE" sz="2000" dirty="0" smtClean="0"/>
              <a:t>cooperantes (operaciones de endeudamiento externo)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ea typeface="Times New Roman" panose="02020603050405020304" pitchFamily="18" charset="0"/>
              </a:rPr>
              <a:t>Adquisición de bienes por remate público</a:t>
            </a:r>
            <a:r>
              <a:rPr lang="es-PE" sz="2000" dirty="0" smtClean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6" name="Rectángulo 3"/>
          <p:cNvSpPr/>
          <p:nvPr/>
        </p:nvSpPr>
        <p:spPr>
          <a:xfrm>
            <a:off x="569284" y="279570"/>
            <a:ext cx="787189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Ámbito de aplicación y supuestos excluidos</a:t>
            </a:r>
          </a:p>
          <a:p>
            <a:r>
              <a:rPr lang="es-PE" sz="2800" dirty="0">
                <a:cs typeface="Times New Roman" panose="02020603050405020304" pitchFamily="18" charset="0"/>
              </a:rPr>
              <a:t> </a:t>
            </a:r>
            <a:r>
              <a:rPr lang="es-PE" sz="2800" dirty="0" smtClean="0">
                <a:cs typeface="Times New Roman" panose="02020603050405020304" pitchFamily="18" charset="0"/>
              </a:rPr>
              <a:t>   2.3 </a:t>
            </a:r>
            <a:r>
              <a:rPr lang="es-PE" sz="2800" dirty="0" smtClean="0"/>
              <a:t>Supuestos excluidos NO sujetos a supervisión</a:t>
            </a:r>
            <a:endParaRPr lang="es-PE" sz="28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32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458305"/>
            <a:ext cx="12192000" cy="2426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" name="8 Rectángulo"/>
          <p:cNvSpPr/>
          <p:nvPr/>
        </p:nvSpPr>
        <p:spPr>
          <a:xfrm>
            <a:off x="0" y="2281560"/>
            <a:ext cx="12192000" cy="2560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405467" y="2830746"/>
            <a:ext cx="102977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altLang="es-PE" sz="6000" b="1" dirty="0" smtClean="0">
                <a:latin typeface="Calibri" pitchFamily="34" charset="0"/>
              </a:rPr>
              <a:t>Principios de la Ley </a:t>
            </a:r>
            <a:endParaRPr lang="es-PE" altLang="es-PE" sz="6000" b="1" dirty="0">
              <a:latin typeface="Calibri" pitchFamily="34" charset="0"/>
            </a:endParaRPr>
          </a:p>
          <a:p>
            <a:pPr algn="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Ley de Contrataciones del Estado (Ley 30225 ) y Reglamento (DS 350-2015-EF</a:t>
            </a:r>
          </a:p>
          <a:p>
            <a:pPr algn="r"/>
            <a:endParaRPr lang="es-PE" altLang="es-P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028574" y="5882297"/>
            <a:ext cx="0" cy="58107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/>
          <p:cNvSpPr/>
          <p:nvPr/>
        </p:nvSpPr>
        <p:spPr>
          <a:xfrm>
            <a:off x="569285" y="279570"/>
            <a:ext cx="112548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Principios </a:t>
            </a:r>
            <a:r>
              <a:rPr lang="es-PE" sz="3000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PE" sz="300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Ley</a:t>
            </a:r>
          </a:p>
          <a:p>
            <a:r>
              <a:rPr lang="es-ES" altLang="es-PE" sz="2000"/>
              <a:t>Sirven de criterio interpretativo e integrador de la </a:t>
            </a:r>
            <a:r>
              <a:rPr lang="es-ES" altLang="es-PE" sz="2000" smtClean="0"/>
              <a:t>normativa. Parámetro </a:t>
            </a:r>
            <a:r>
              <a:rPr lang="es-ES" altLang="es-PE" sz="2000"/>
              <a:t>de actuación de quienes intervengan en </a:t>
            </a:r>
            <a:r>
              <a:rPr lang="es-ES" altLang="es-PE" sz="2000" smtClean="0"/>
              <a:t>contrataciones</a:t>
            </a:r>
            <a:endParaRPr lang="es-ES" altLang="es-PE" sz="2000"/>
          </a:p>
        </p:txBody>
      </p:sp>
      <p:sp>
        <p:nvSpPr>
          <p:cNvPr id="3" name="2 CuadroTexto"/>
          <p:cNvSpPr txBox="1"/>
          <p:nvPr/>
        </p:nvSpPr>
        <p:spPr>
          <a:xfrm>
            <a:off x="886264" y="1874790"/>
            <a:ext cx="10937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s-PE" sz="2000" dirty="0" smtClean="0"/>
              <a:t>Libertad </a:t>
            </a:r>
            <a:r>
              <a:rPr lang="es-PE" sz="2000" dirty="0"/>
              <a:t>de concurrencia</a:t>
            </a:r>
          </a:p>
          <a:p>
            <a:pPr marL="444500" algn="just" defTabSz="273050"/>
            <a:r>
              <a:rPr lang="es-PE" altLang="es-PE" sz="2000" dirty="0" smtClean="0"/>
              <a:t>Las </a:t>
            </a:r>
            <a:r>
              <a:rPr lang="es-PE" altLang="es-PE" sz="2000" dirty="0"/>
              <a:t>Entidades promueven el libre acceso y participación de los proveedores en los procesos de contratación que realicen, debiendo evitarse exigencias y formalidades costosas e innecesarias. </a:t>
            </a:r>
            <a:r>
              <a:rPr lang="es-PE" altLang="es-PE" sz="2000" dirty="0" smtClean="0"/>
              <a:t>  Se </a:t>
            </a:r>
            <a:r>
              <a:rPr lang="es-PE" altLang="es-PE" sz="2000" dirty="0"/>
              <a:t>encuentra prohibida la adopción de prácticas que limiten o afecten la libre concurrencia de proveedores.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 startAt="2"/>
            </a:pPr>
            <a:r>
              <a:rPr lang="es-PE" sz="2000" dirty="0" smtClean="0"/>
              <a:t>Igualdad </a:t>
            </a:r>
            <a:r>
              <a:rPr lang="es-PE" sz="2000" dirty="0"/>
              <a:t>de </a:t>
            </a:r>
            <a:r>
              <a:rPr lang="es-PE" sz="2000" dirty="0" smtClean="0"/>
              <a:t>trato</a:t>
            </a:r>
          </a:p>
          <a:p>
            <a:pPr marL="444500" algn="just"/>
            <a:r>
              <a:rPr lang="es-PE" altLang="es-PE" sz="2000" dirty="0"/>
              <a:t>Todos los proveedores deben disponer de las mismas oportunidades para formular sus ofertas, encontrándose prohibida la existencia de privilegios o ventajas y, en consecuencia, </a:t>
            </a:r>
            <a:r>
              <a:rPr lang="es-PE" altLang="es-PE" sz="2000" dirty="0">
                <a:solidFill>
                  <a:srgbClr val="FF0000"/>
                </a:solidFill>
              </a:rPr>
              <a:t>el trato discriminatorio manifiesto o encubierto. Este principio exige que no se traten de manera diferente situaciones que son similares y que situaciones diferentes no sean tratadas de manera idéntica siempre que ese trato cuente con una justificación objetiva y razonable, favoreciendo el desarrollo de una competencia efectiva</a:t>
            </a:r>
            <a:r>
              <a:rPr lang="es-PE" altLang="es-PE" sz="2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13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/>
          <p:cNvSpPr/>
          <p:nvPr/>
        </p:nvSpPr>
        <p:spPr>
          <a:xfrm>
            <a:off x="569284" y="279570"/>
            <a:ext cx="35325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Principios de la Ley</a:t>
            </a:r>
            <a:endParaRPr lang="es-PE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86265" y="1153552"/>
            <a:ext cx="102131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arenR" startAt="3"/>
            </a:pPr>
            <a:r>
              <a:rPr lang="es-PE" sz="2400" dirty="0" smtClean="0"/>
              <a:t>Transparencia</a:t>
            </a:r>
            <a:endParaRPr lang="es-PE" sz="2400" dirty="0"/>
          </a:p>
          <a:p>
            <a:pPr marL="444500" algn="just" defTabSz="273050"/>
            <a:r>
              <a:rPr lang="es-PE" altLang="es-PE" sz="2400" dirty="0"/>
              <a:t>Las Entidades </a:t>
            </a:r>
            <a:r>
              <a:rPr lang="es-PE" altLang="es-PE" sz="2400" dirty="0">
                <a:solidFill>
                  <a:srgbClr val="FF0000"/>
                </a:solidFill>
              </a:rPr>
              <a:t>proporcionan información clara y coherente con el fin de que el proceso de contratación sea comprendido por los proveedores garantizando la libertad de concurrencia, y se desarrolle bajo condiciones de igualdad de trato, </a:t>
            </a:r>
            <a:r>
              <a:rPr lang="es-PE" altLang="es-PE" sz="2400" dirty="0"/>
              <a:t>objetividad e imparcialidad. Este principio respeta las excepciones establecidas en el ordenamiento jurídico. </a:t>
            </a:r>
            <a:endParaRPr lang="es-PE" altLang="es-PE" sz="2400" dirty="0" smtClean="0"/>
          </a:p>
          <a:p>
            <a:pPr marL="457200" indent="-457200" algn="just">
              <a:buFont typeface="+mj-lt"/>
              <a:buAutoNum type="alphaLcParenR" startAt="4"/>
            </a:pPr>
            <a:r>
              <a:rPr lang="es-PE" sz="2400" dirty="0"/>
              <a:t>Publicidad</a:t>
            </a:r>
          </a:p>
          <a:p>
            <a:pPr marL="444500" algn="just"/>
            <a:r>
              <a:rPr lang="es-PE" altLang="es-PE" sz="2400" dirty="0">
                <a:solidFill>
                  <a:srgbClr val="FF0000"/>
                </a:solidFill>
              </a:rPr>
              <a:t>El proceso de contratación en su integridad </a:t>
            </a:r>
            <a:r>
              <a:rPr lang="es-PE" altLang="es-PE" sz="2400" dirty="0"/>
              <a:t>debe ser objeto de publicidad y difusión con la finalidad de promover la libre concurrencia y competencia efectiva, </a:t>
            </a:r>
            <a:r>
              <a:rPr lang="es-PE" altLang="es-PE" sz="2400" dirty="0">
                <a:solidFill>
                  <a:srgbClr val="FF0000"/>
                </a:solidFill>
              </a:rPr>
              <a:t>facilitando la supervisión y el control de las </a:t>
            </a:r>
            <a:r>
              <a:rPr lang="es-PE" altLang="es-PE" sz="2400" dirty="0" smtClean="0">
                <a:solidFill>
                  <a:srgbClr val="FF0000"/>
                </a:solidFill>
              </a:rPr>
              <a:t>contrataciones.</a:t>
            </a:r>
            <a:endParaRPr lang="es-PE" altLang="es-PE" sz="2400" dirty="0">
              <a:solidFill>
                <a:srgbClr val="FF0000"/>
              </a:solidFill>
            </a:endParaRPr>
          </a:p>
          <a:p>
            <a:pPr marL="444500" algn="just" defTabSz="273050"/>
            <a:endParaRPr lang="es-PE" altLang="es-PE" sz="2400" dirty="0" smtClean="0"/>
          </a:p>
          <a:p>
            <a:pPr marL="444500" algn="just" defTabSz="273050"/>
            <a:endParaRPr lang="es-PE" altLang="es-PE" sz="2400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64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/>
          <p:cNvSpPr/>
          <p:nvPr/>
        </p:nvSpPr>
        <p:spPr>
          <a:xfrm>
            <a:off x="569284" y="279570"/>
            <a:ext cx="35325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Principios de la Ley</a:t>
            </a:r>
            <a:endParaRPr lang="es-PE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72196" y="1223890"/>
            <a:ext cx="102694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LcParenR" startAt="5"/>
            </a:pPr>
            <a:r>
              <a:rPr lang="es-PE" sz="2400" dirty="0" smtClean="0"/>
              <a:t>Competencia</a:t>
            </a:r>
            <a:endParaRPr lang="es-PE" sz="2400" dirty="0"/>
          </a:p>
          <a:p>
            <a:pPr marL="444500" algn="just"/>
            <a:r>
              <a:rPr lang="es-PE" altLang="es-PE" sz="2400" dirty="0"/>
              <a:t>Los procesos de contratación </a:t>
            </a:r>
            <a:r>
              <a:rPr lang="es-PE" altLang="es-PE" sz="2400" dirty="0">
                <a:solidFill>
                  <a:srgbClr val="FF0000"/>
                </a:solidFill>
              </a:rPr>
              <a:t>incluyen disposiciones que permiten establecer condiciones de competencia efectiva y obtener la propuesta más ventajosa para satisfacer el interés público que subyace a la contratación</a:t>
            </a:r>
            <a:r>
              <a:rPr lang="es-PE" altLang="es-PE" sz="2400" dirty="0"/>
              <a:t>. Se encuentra prohibida la adopción de prácticas que restrinjan o afecten la competencia</a:t>
            </a:r>
            <a:r>
              <a:rPr lang="es-PE" altLang="es-PE" sz="2400" dirty="0" smtClean="0"/>
              <a:t>.</a:t>
            </a:r>
          </a:p>
          <a:p>
            <a:pPr marL="457200" indent="-457200" algn="just">
              <a:buFont typeface="+mj-lt"/>
              <a:buAutoNum type="alphaLcParenR" startAt="6"/>
            </a:pPr>
            <a:r>
              <a:rPr lang="es-PE" sz="2400" dirty="0"/>
              <a:t>Eficacia y eficiencia</a:t>
            </a:r>
          </a:p>
          <a:p>
            <a:pPr marL="444500" algn="just"/>
            <a:r>
              <a:rPr lang="es-PE" altLang="es-PE" sz="2400" dirty="0"/>
              <a:t>El proceso de contratación </a:t>
            </a:r>
            <a:r>
              <a:rPr lang="es-PE" altLang="es-PE" sz="2400" dirty="0">
                <a:solidFill>
                  <a:srgbClr val="FF0000"/>
                </a:solidFill>
              </a:rPr>
              <a:t>y las decisiones que se adopten en el mismo deben orientarse al cumplimiento de los fines, metas y objetivos de la Entidad, priorizando estos sobre la realización de formalidades no esenciales garantizando la efectiva</a:t>
            </a:r>
            <a:r>
              <a:rPr lang="es-PE" altLang="es-PE" sz="2400" dirty="0"/>
              <a:t> y oportuna satisfacción del interés público, bajo condiciones de calidad y con el mejor uso de los recursos públicos.</a:t>
            </a:r>
            <a:endParaRPr lang="en-US" altLang="es-PE" sz="2400" dirty="0"/>
          </a:p>
          <a:p>
            <a:pPr marL="444500" algn="just"/>
            <a:endParaRPr lang="es-PE" altLang="es-PE" sz="2400" dirty="0"/>
          </a:p>
          <a:p>
            <a:pPr marL="444500" algn="just" defTabSz="273050"/>
            <a:endParaRPr lang="es-PE" altLang="es-PE" sz="2400" dirty="0" smtClean="0"/>
          </a:p>
          <a:p>
            <a:pPr marL="444500" algn="just" defTabSz="273050"/>
            <a:endParaRPr lang="es-PE" altLang="es-PE" sz="2400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44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/>
          <p:cNvSpPr/>
          <p:nvPr/>
        </p:nvSpPr>
        <p:spPr>
          <a:xfrm>
            <a:off x="569284" y="279570"/>
            <a:ext cx="35325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Principios de la Ley</a:t>
            </a:r>
            <a:endParaRPr lang="es-PE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72196" y="1223890"/>
            <a:ext cx="102694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LcParenR" startAt="7"/>
            </a:pPr>
            <a:r>
              <a:rPr lang="es-PE" sz="2400" dirty="0"/>
              <a:t>Vigencia Tecnológica</a:t>
            </a:r>
          </a:p>
          <a:p>
            <a:pPr marL="442913" algn="just"/>
            <a:r>
              <a:rPr lang="es-ES" altLang="es-PE" sz="2400" dirty="0"/>
              <a:t>Los bienes, servicios y obras deben reunir las condiciones de calidad y modernidad tecnológicas necesarias para cumplir con efectividad la </a:t>
            </a:r>
            <a:r>
              <a:rPr lang="es-ES" altLang="es-PE" sz="2400" dirty="0">
                <a:solidFill>
                  <a:srgbClr val="FF0000"/>
                </a:solidFill>
              </a:rPr>
              <a:t>finalidad pública</a:t>
            </a:r>
            <a:r>
              <a:rPr lang="es-ES" altLang="es-PE" sz="2400" dirty="0"/>
              <a:t> para los que son requeridos, por un determinado y previsible tiempo de duración, con posibilidad de adecuarse, integrarse y repotenciarse, si fuera el caso, con los avances científicos y tecnológicos.</a:t>
            </a:r>
          </a:p>
          <a:p>
            <a:pPr marL="457200" indent="-457200" algn="just">
              <a:buFont typeface="+mj-lt"/>
              <a:buAutoNum type="alphaLcParenR" startAt="8"/>
            </a:pPr>
            <a:r>
              <a:rPr lang="es-PE" sz="2400" dirty="0" smtClean="0"/>
              <a:t>Sostenibilidad </a:t>
            </a:r>
            <a:r>
              <a:rPr lang="es-PE" sz="2400" dirty="0"/>
              <a:t>ambiental </a:t>
            </a:r>
            <a:r>
              <a:rPr lang="es-PE" sz="2400" dirty="0">
                <a:solidFill>
                  <a:srgbClr val="FF0000"/>
                </a:solidFill>
              </a:rPr>
              <a:t>y social</a:t>
            </a:r>
          </a:p>
          <a:p>
            <a:pPr marL="442913" algn="just"/>
            <a:r>
              <a:rPr lang="es-PE" altLang="es-PE" sz="2400" dirty="0">
                <a:solidFill>
                  <a:srgbClr val="FF0000"/>
                </a:solidFill>
              </a:rPr>
              <a:t>En el diseño y desarrollo de los procesos </a:t>
            </a:r>
            <a:r>
              <a:rPr lang="es-PE" altLang="es-PE" sz="2400" dirty="0"/>
              <a:t>de contratación pública se consideran criterios y prácticas que permitan contribuir tanto a la protección medioambiental </a:t>
            </a:r>
            <a:r>
              <a:rPr lang="es-PE" altLang="es-PE" sz="2400" dirty="0">
                <a:solidFill>
                  <a:srgbClr val="FF0000"/>
                </a:solidFill>
              </a:rPr>
              <a:t>como social </a:t>
            </a:r>
            <a:r>
              <a:rPr lang="es-PE" altLang="es-PE" sz="2400" dirty="0"/>
              <a:t>y, al desarrollo humano.</a:t>
            </a:r>
          </a:p>
          <a:p>
            <a:pPr marL="457200" indent="-457200" algn="just">
              <a:buFont typeface="+mj-lt"/>
              <a:buAutoNum type="alphaLcParenR" startAt="9"/>
            </a:pPr>
            <a:r>
              <a:rPr lang="es-PE" sz="2400" dirty="0" smtClean="0"/>
              <a:t>Equidad</a:t>
            </a:r>
            <a:endParaRPr lang="es-PE" sz="2400" dirty="0"/>
          </a:p>
          <a:p>
            <a:pPr marL="442913" algn="just"/>
            <a:r>
              <a:rPr lang="es-PE" altLang="es-PE" sz="2400" dirty="0"/>
              <a:t>Las prestaciones y derechos de las partes deben guardar una razonable relación de equivalencia y proporcionalidad, sin perjuicio de las facultades que corresponden al Estado en la gestión del interés general.</a:t>
            </a:r>
            <a:endParaRPr lang="es-ES" altLang="es-PE" sz="2400" dirty="0"/>
          </a:p>
          <a:p>
            <a:pPr marL="444500" algn="just"/>
            <a:endParaRPr lang="es-PE" altLang="es-PE" sz="2400" dirty="0"/>
          </a:p>
          <a:p>
            <a:pPr marL="444500" algn="just" defTabSz="273050"/>
            <a:endParaRPr lang="es-PE" altLang="es-PE" sz="2400" dirty="0" smtClean="0"/>
          </a:p>
          <a:p>
            <a:pPr marL="444500" algn="just" defTabSz="273050"/>
            <a:endParaRPr lang="es-PE" altLang="es-PE" sz="2400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74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458305"/>
            <a:ext cx="12192000" cy="2426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" name="8 Rectángulo"/>
          <p:cNvSpPr/>
          <p:nvPr/>
        </p:nvSpPr>
        <p:spPr>
          <a:xfrm>
            <a:off x="0" y="2297326"/>
            <a:ext cx="12192000" cy="2560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405467" y="2830746"/>
            <a:ext cx="1029775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altLang="es-PE" sz="6000" b="1" dirty="0" smtClean="0">
                <a:latin typeface="Calibri" pitchFamily="34" charset="0"/>
              </a:rPr>
              <a:t>Impedimentos para contratar</a:t>
            </a:r>
            <a:endParaRPr lang="es-PE" altLang="es-PE" sz="6000" b="1" dirty="0">
              <a:latin typeface="Calibri" pitchFamily="34" charset="0"/>
            </a:endParaRPr>
          </a:p>
          <a:p>
            <a:pPr algn="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Ley de Contrataciones del Estado (Ley 30225 </a:t>
            </a:r>
            <a:r>
              <a:rPr lang="es-PE" altLang="es-P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  <a:endParaRPr lang="es-PE" altLang="es-P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028574" y="5882297"/>
            <a:ext cx="0" cy="58107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30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64567"/>
            <a:ext cx="10331548" cy="4973172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/>
              <a:t>Cualquiera sea el régimen legal de contratación aplicable, están impedidos de   ser participantes, postores y/o contratistas, incluyendo contrataciones </a:t>
            </a:r>
            <a:r>
              <a:rPr lang="es-PE" sz="2400" dirty="0">
                <a:solidFill>
                  <a:srgbClr val="FF0000"/>
                </a:solidFill>
                <a:ea typeface="Times New Roman"/>
                <a:cs typeface="Times New Roman"/>
              </a:rPr>
              <a:t>&lt; =</a:t>
            </a:r>
            <a:r>
              <a:rPr lang="es-PE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8 UIT </a:t>
            </a:r>
            <a:endParaRPr lang="es-PE" sz="2400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4.1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Ámbito total </a:t>
            </a:r>
            <a:endParaRPr lang="es-P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s-ES" sz="2400" dirty="0" smtClean="0"/>
              <a:t>      En </a:t>
            </a:r>
            <a:r>
              <a:rPr lang="es-ES" sz="2400" dirty="0"/>
              <a:t>todo proceso hasta 12 meses después de haber dejado el cargo:</a:t>
            </a:r>
            <a:endParaRPr lang="es-PE" sz="2400" dirty="0"/>
          </a:p>
          <a:p>
            <a:pPr marL="801688" indent="-350838" algn="just">
              <a:lnSpc>
                <a:spcPct val="100000"/>
              </a:lnSpc>
              <a:defRPr/>
            </a:pPr>
            <a:r>
              <a:rPr lang="es-ES" sz="2400" dirty="0"/>
              <a:t>Presidente y Vicepresidentes de la </a:t>
            </a:r>
            <a:r>
              <a:rPr lang="es-ES" sz="2400" dirty="0" smtClean="0"/>
              <a:t>República</a:t>
            </a:r>
            <a:endParaRPr lang="es-PE" sz="2400" dirty="0"/>
          </a:p>
          <a:p>
            <a:pPr marL="801688" indent="-350838" algn="just">
              <a:lnSpc>
                <a:spcPct val="100000"/>
              </a:lnSpc>
              <a:defRPr/>
            </a:pPr>
            <a:r>
              <a:rPr lang="es-ES" sz="2400" dirty="0"/>
              <a:t>Congresistas de la </a:t>
            </a:r>
            <a:r>
              <a:rPr lang="es-ES" sz="2400" dirty="0" smtClean="0"/>
              <a:t>República, Ministros </a:t>
            </a:r>
            <a:r>
              <a:rPr lang="es-ES" sz="2400" dirty="0"/>
              <a:t>y Viceministros de Estado</a:t>
            </a:r>
            <a:endParaRPr lang="es-PE" sz="2400" dirty="0"/>
          </a:p>
          <a:p>
            <a:pPr marL="801688" indent="-350838" algn="just">
              <a:lnSpc>
                <a:spcPct val="100000"/>
              </a:lnSpc>
              <a:defRPr/>
            </a:pPr>
            <a:r>
              <a:rPr lang="es-ES" sz="2400" dirty="0"/>
              <a:t>Vocales de la Corte Suprema de Justicia</a:t>
            </a:r>
            <a:endParaRPr lang="es-PE" sz="2400" dirty="0"/>
          </a:p>
          <a:p>
            <a:pPr marL="801688" indent="-350838" algn="just">
              <a:lnSpc>
                <a:spcPct val="100000"/>
              </a:lnSpc>
              <a:defRPr/>
            </a:pPr>
            <a:r>
              <a:rPr lang="es-ES" sz="2400" dirty="0"/>
              <a:t>Titulares y miembros del órgano colegiado de los Organismos Constitucionales Autónomos</a:t>
            </a:r>
            <a:endParaRPr lang="es-PE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94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281560"/>
            <a:ext cx="12192000" cy="2560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2015245" y="2830746"/>
            <a:ext cx="96879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altLang="es-PE" sz="6000" b="1" dirty="0" smtClean="0">
                <a:latin typeface="Calibri" pitchFamily="34" charset="0"/>
              </a:rPr>
              <a:t>Finalidad y Vigencia</a:t>
            </a:r>
            <a:endParaRPr lang="es-PE" altLang="es-PE" sz="6000" b="1" dirty="0">
              <a:latin typeface="Calibri" pitchFamily="34" charset="0"/>
            </a:endParaRPr>
          </a:p>
          <a:p>
            <a:pPr algn="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Ley de Contrataciones del Estado (Ley 30225 ) y Reglamento (DS 350-2015-EF)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0028574" y="5882297"/>
            <a:ext cx="0" cy="58107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39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64566"/>
            <a:ext cx="10401886" cy="5753685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4.2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Ámbito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regional </a:t>
            </a:r>
          </a:p>
          <a:p>
            <a:pPr marL="801688" indent="-350838" algn="just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Hasta 12 meses después de haber dejado el cargo, Gobernadores,  Vicegobernadores y Consejeros de Gobiernos </a:t>
            </a:r>
            <a:r>
              <a:rPr lang="es-ES" sz="2400" dirty="0" smtClean="0"/>
              <a:t>Regionales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ES" sz="24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4.3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Ámbito de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 jurisdicción </a:t>
            </a:r>
            <a:endParaRPr lang="es-P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350838" algn="just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Hasta 12 meses después de haber dejado el cargo, Jueces de las Cortes Superiores  </a:t>
            </a:r>
            <a:r>
              <a:rPr lang="es-ES" sz="2400" dirty="0" smtClean="0"/>
              <a:t>de Justicia. </a:t>
            </a:r>
            <a:r>
              <a:rPr lang="es-ES" sz="2400" dirty="0"/>
              <a:t>Alcaldes y Regidores</a:t>
            </a:r>
          </a:p>
          <a:p>
            <a:pPr marL="801688" indent="-350838">
              <a:lnSpc>
                <a:spcPct val="110000"/>
              </a:lnSpc>
              <a:spcAft>
                <a:spcPts val="1200"/>
              </a:spcAft>
              <a:tabLst>
                <a:tab pos="900113" algn="l"/>
              </a:tabLst>
              <a:defRPr/>
            </a:pPr>
            <a:endParaRPr lang="es-PE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13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64567"/>
            <a:ext cx="9923585" cy="4783986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4.4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Ámbito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 la Entidad </a:t>
            </a:r>
          </a:p>
          <a:p>
            <a:pPr marL="801688" indent="-350838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Titulares de instituciones o de organismos del Poder Ejecutivo</a:t>
            </a:r>
            <a:endParaRPr lang="es-PE" sz="2400" dirty="0"/>
          </a:p>
          <a:p>
            <a:pPr marL="801688" indent="-350838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Directores y Gerentes de las empresas del Estado</a:t>
            </a:r>
            <a:endParaRPr lang="es-PE" sz="2400" dirty="0"/>
          </a:p>
          <a:p>
            <a:pPr marL="801688" indent="-350838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Funcionarios públicos </a:t>
            </a:r>
            <a:endParaRPr lang="es-PE" sz="2400" dirty="0"/>
          </a:p>
          <a:p>
            <a:pPr marL="801688" indent="-350838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Empleados de confianza </a:t>
            </a:r>
            <a:endParaRPr lang="es-PE" sz="2400" dirty="0"/>
          </a:p>
          <a:p>
            <a:pPr marL="801688" indent="-350838" algn="just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 smtClean="0"/>
              <a:t>Trabajadores </a:t>
            </a:r>
            <a:r>
              <a:rPr lang="es-ES" sz="2400" dirty="0"/>
              <a:t>de las </a:t>
            </a:r>
            <a:r>
              <a:rPr lang="es-ES" sz="2400" dirty="0" smtClean="0"/>
              <a:t>Empresas </a:t>
            </a:r>
            <a:r>
              <a:rPr lang="es-ES" sz="2400" dirty="0"/>
              <a:t>del </a:t>
            </a:r>
            <a:r>
              <a:rPr lang="es-ES" sz="2400" dirty="0" smtClean="0"/>
              <a:t>Estado y Servidores públicos,  </a:t>
            </a:r>
            <a:r>
              <a:rPr lang="es-ES" sz="2400" dirty="0" smtClean="0">
                <a:solidFill>
                  <a:srgbClr val="FF0000"/>
                </a:solidFill>
              </a:rPr>
              <a:t>que </a:t>
            </a:r>
            <a:r>
              <a:rPr lang="es-ES" sz="2400" dirty="0">
                <a:solidFill>
                  <a:srgbClr val="FF0000"/>
                </a:solidFill>
              </a:rPr>
              <a:t>por el cargo o función que desempeñan tienen influencia, poder de decisión o información privilegiada sobre el proceso de contratación. </a:t>
            </a:r>
            <a:r>
              <a:rPr lang="es-ES" sz="2400" dirty="0" smtClean="0">
                <a:solidFill>
                  <a:srgbClr val="FF0000"/>
                </a:solidFill>
              </a:rPr>
              <a:t>(13° Disposición Complementaria Final Reg.)</a:t>
            </a:r>
            <a:endParaRPr lang="es-ES" sz="24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56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64566"/>
            <a:ext cx="9177997" cy="5753685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4.5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Ámbito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 Proceso de Contratación  </a:t>
            </a:r>
          </a:p>
          <a:p>
            <a:pPr marL="450850" indent="0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sz="2400" dirty="0" smtClean="0"/>
              <a:t>Personas </a:t>
            </a:r>
            <a:r>
              <a:rPr lang="es-ES" sz="2400" dirty="0"/>
              <a:t>naturales o jurídicas que tengan intervención directa en:</a:t>
            </a:r>
            <a:endParaRPr lang="es-PE" sz="2400" dirty="0"/>
          </a:p>
          <a:p>
            <a:pPr marL="801688" indent="-350838" algn="just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Determinación de las características técnicas y valor referencial o </a:t>
            </a:r>
            <a:r>
              <a:rPr lang="es-ES" sz="2400" dirty="0" smtClean="0"/>
              <a:t>   estimado</a:t>
            </a:r>
            <a:endParaRPr lang="es-PE" sz="2400" dirty="0"/>
          </a:p>
          <a:p>
            <a:pPr marL="801688" indent="-350838" algn="just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Elaboración de bases</a:t>
            </a:r>
            <a:endParaRPr lang="es-PE" sz="2400" dirty="0"/>
          </a:p>
          <a:p>
            <a:pPr marL="801688" indent="-350838" algn="just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Selección y la evaluación de ofertas </a:t>
            </a:r>
            <a:r>
              <a:rPr lang="es-ES" sz="2400" dirty="0" smtClean="0"/>
              <a:t>de un proceso de selección</a:t>
            </a:r>
            <a:endParaRPr lang="es-ES" sz="2400" dirty="0"/>
          </a:p>
          <a:p>
            <a:pPr marL="801688" indent="-350838" algn="just">
              <a:lnSpc>
                <a:spcPct val="100000"/>
              </a:lnSpc>
              <a:tabLst>
                <a:tab pos="900113" algn="l"/>
              </a:tabLst>
              <a:defRPr/>
            </a:pPr>
            <a:r>
              <a:rPr lang="es-ES" sz="2400" dirty="0"/>
              <a:t>Autorización de pagos del contrato </a:t>
            </a:r>
            <a:r>
              <a:rPr lang="es-ES" sz="2400" dirty="0" smtClean="0"/>
              <a:t>derivados de dicho proceso</a:t>
            </a:r>
            <a:endParaRPr lang="es-ES" sz="2400" dirty="0"/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sz="2400" dirty="0" smtClean="0"/>
              <a:t>Salvo </a:t>
            </a:r>
            <a:r>
              <a:rPr lang="es-ES" sz="2400" dirty="0"/>
              <a:t>en </a:t>
            </a:r>
            <a:r>
              <a:rPr lang="es-ES" sz="2400" dirty="0" smtClean="0"/>
              <a:t>el caso de los </a:t>
            </a:r>
            <a:r>
              <a:rPr lang="es-ES" sz="2400" dirty="0"/>
              <a:t>contratos de supervisión</a:t>
            </a:r>
            <a:endParaRPr lang="es-PE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46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64566"/>
            <a:ext cx="9726637" cy="5209655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4.6 Extensión por Parentesco  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sz="2400" dirty="0" smtClean="0"/>
              <a:t>En el ámbito </a:t>
            </a:r>
            <a:r>
              <a:rPr lang="es-ES" sz="2400" dirty="0"/>
              <a:t>y tiempo establecidos para </a:t>
            </a:r>
            <a:r>
              <a:rPr lang="es-ES" sz="2400" dirty="0" smtClean="0"/>
              <a:t> dichas personas:  Cónyuge, Conviviente y Parientes </a:t>
            </a:r>
            <a:r>
              <a:rPr lang="es-ES" sz="2400" dirty="0"/>
              <a:t>hasta el cuarto grado de </a:t>
            </a:r>
            <a:r>
              <a:rPr lang="es-ES" sz="2400" dirty="0" smtClean="0"/>
              <a:t>consanguinidad y segundo </a:t>
            </a:r>
            <a:r>
              <a:rPr lang="es-ES" sz="2400" dirty="0"/>
              <a:t>de </a:t>
            </a:r>
            <a:r>
              <a:rPr lang="es-ES" sz="2400" dirty="0" smtClean="0"/>
              <a:t>afinidad.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ES" sz="2400" dirty="0" smtClean="0"/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4.7 Participación en Personas Jurídicas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sz="2400" dirty="0"/>
              <a:t>En </a:t>
            </a:r>
            <a:r>
              <a:rPr lang="es-ES" sz="2400" dirty="0" smtClean="0"/>
              <a:t>el ámbito </a:t>
            </a:r>
            <a:r>
              <a:rPr lang="es-ES" sz="2400" dirty="0"/>
              <a:t>y tiempo establecidos para </a:t>
            </a:r>
            <a:r>
              <a:rPr lang="es-ES" sz="2400" dirty="0" smtClean="0"/>
              <a:t>dichas </a:t>
            </a:r>
            <a:r>
              <a:rPr lang="es-ES" sz="2400" dirty="0"/>
              <a:t>personas: </a:t>
            </a:r>
            <a:r>
              <a:rPr lang="es-ES" sz="2400" dirty="0" smtClean="0"/>
              <a:t>Las personas </a:t>
            </a:r>
            <a:r>
              <a:rPr lang="es-ES" sz="2400" dirty="0"/>
              <a:t>jurídicas en las que </a:t>
            </a:r>
            <a:r>
              <a:rPr lang="es-ES" sz="2400" dirty="0" smtClean="0"/>
              <a:t>tengan </a:t>
            </a:r>
            <a:r>
              <a:rPr lang="es-ES" sz="2400" dirty="0"/>
              <a:t>o hayan tenido una participación </a:t>
            </a:r>
            <a:r>
              <a:rPr lang="es-PE" sz="2400" dirty="0"/>
              <a:t>&gt; </a:t>
            </a:r>
            <a:r>
              <a:rPr lang="es-ES" sz="2400" dirty="0" smtClean="0"/>
              <a:t>al </a:t>
            </a:r>
            <a:r>
              <a:rPr lang="es-ES" sz="2400" dirty="0"/>
              <a:t>5% del capital  o patrimonio social, dentro de los 12 meses anteriores a la convocatoria.</a:t>
            </a:r>
            <a:endParaRPr lang="es-PE" sz="2400" dirty="0"/>
          </a:p>
          <a:p>
            <a:pPr marL="450850" indent="0">
              <a:lnSpc>
                <a:spcPct val="120000"/>
              </a:lnSpc>
              <a:buNone/>
              <a:tabLst>
                <a:tab pos="900113" algn="l"/>
              </a:tabLst>
              <a:defRPr/>
            </a:pPr>
            <a:endParaRPr lang="es-PE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21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64567"/>
            <a:ext cx="9993923" cy="5493434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4.8 Vinculación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en Personas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Jurídicas sin Fines de Lucro</a:t>
            </a:r>
            <a:endParaRPr lang="es-P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sz="2400" dirty="0"/>
              <a:t>En </a:t>
            </a:r>
            <a:r>
              <a:rPr lang="es-ES" sz="2400" dirty="0" smtClean="0"/>
              <a:t>el ámbito </a:t>
            </a:r>
            <a:r>
              <a:rPr lang="es-ES" sz="2400" dirty="0"/>
              <a:t>y tiempo establecidos para dichas personas: </a:t>
            </a:r>
            <a:r>
              <a:rPr lang="es-ES" sz="2400" dirty="0" smtClean="0"/>
              <a:t>Las personas </a:t>
            </a:r>
            <a:r>
              <a:rPr lang="es-ES" sz="2400" dirty="0"/>
              <a:t>jurídicas sin fines de lucro en las que </a:t>
            </a:r>
            <a:r>
              <a:rPr lang="es-ES" sz="2400" dirty="0" smtClean="0"/>
              <a:t>participen </a:t>
            </a:r>
            <a:r>
              <a:rPr lang="es-ES" sz="2400" dirty="0"/>
              <a:t>o hayan participado como asociados o miembros de </a:t>
            </a:r>
            <a:r>
              <a:rPr lang="es-ES" sz="2400" dirty="0" smtClean="0"/>
              <a:t>consejos </a:t>
            </a:r>
            <a:r>
              <a:rPr lang="es-ES" sz="2400" dirty="0"/>
              <a:t>directivos, dentro de </a:t>
            </a:r>
            <a:r>
              <a:rPr lang="es-ES" sz="2400" dirty="0" smtClean="0"/>
              <a:t>12 </a:t>
            </a:r>
            <a:r>
              <a:rPr lang="es-ES" sz="2400" dirty="0"/>
              <a:t>meses anteriores a </a:t>
            </a:r>
            <a:r>
              <a:rPr lang="es-ES" sz="2400" dirty="0" smtClean="0"/>
              <a:t> convocatoria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PE" sz="2400" dirty="0"/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4.9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Vinculación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por gestión en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Personas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Jurídicas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sz="2400" dirty="0"/>
              <a:t>En </a:t>
            </a:r>
            <a:r>
              <a:rPr lang="es-ES" sz="2400" dirty="0" smtClean="0"/>
              <a:t>el ámbito </a:t>
            </a:r>
            <a:r>
              <a:rPr lang="es-ES" sz="2400" dirty="0"/>
              <a:t>y tiempo establecidos para dichas personas: </a:t>
            </a:r>
            <a:r>
              <a:rPr lang="es-ES" sz="2400" dirty="0" smtClean="0"/>
              <a:t>Las personas jurídicas </a:t>
            </a:r>
            <a:r>
              <a:rPr lang="es-ES" sz="2400" dirty="0"/>
              <a:t>cuyos integrantes de los órganos de administración, apoderados o representantes legales sean </a:t>
            </a:r>
            <a:r>
              <a:rPr lang="es-ES" sz="2400" dirty="0" smtClean="0"/>
              <a:t>estas personas. Asimismo</a:t>
            </a:r>
            <a:r>
              <a:rPr lang="es-ES" sz="2400" dirty="0"/>
              <a:t>, personas naturales, </a:t>
            </a:r>
            <a:r>
              <a:rPr lang="es-ES" sz="2400" dirty="0" smtClean="0"/>
              <a:t> que </a:t>
            </a:r>
            <a:r>
              <a:rPr lang="es-ES" sz="2400" dirty="0"/>
              <a:t>tengan a éstas como apoderados o representantes</a:t>
            </a:r>
            <a:endParaRPr lang="es-PE" sz="2400" dirty="0"/>
          </a:p>
          <a:p>
            <a:pPr marL="450850" indent="0">
              <a:lnSpc>
                <a:spcPct val="120000"/>
              </a:lnSpc>
              <a:buNone/>
              <a:tabLst>
                <a:tab pos="900113" algn="l"/>
              </a:tabLst>
              <a:defRPr/>
            </a:pPr>
            <a:endParaRPr lang="es-PE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38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64566"/>
            <a:ext cx="9726637" cy="5753685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4.10 Por Inhabilitación</a:t>
            </a:r>
            <a:endParaRPr lang="es-P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altLang="es-PE" sz="2400" dirty="0"/>
              <a:t>Personas naturales o jurídicas inhabilitadas temporal o permanente, para participar en procesos de selección y contratar con Entidades</a:t>
            </a:r>
            <a:r>
              <a:rPr lang="es-ES" altLang="es-PE" sz="2400" dirty="0" smtClean="0"/>
              <a:t>.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ES" altLang="es-PE" sz="2400" dirty="0"/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4.11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Vinculación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 Personas Jurídicas Inhabilitadas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altLang="es-PE" sz="2400" dirty="0"/>
              <a:t>Personas jurídicas cuyos socios, accionistas, participacionistas, titulares, integrantes de órganos de administración, apoderados o representantes legales, formen o hayan formado parte, en los últimos 12 meses de Personas jurídicas inhabilitadas, o que habiendo actuado como personas naturales hayan sido sancionadas por la misma infracción. </a:t>
            </a:r>
            <a:endParaRPr lang="es-PE" altLang="es-PE" sz="2400" dirty="0"/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PE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5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199" y="1364566"/>
            <a:ext cx="9712570" cy="5753685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4.11 </a:t>
            </a:r>
            <a:r>
              <a:rPr lang="es-PE" dirty="0">
                <a:ea typeface="Calibri" panose="020F0502020204030204" pitchFamily="34" charset="0"/>
                <a:cs typeface="Times New Roman" panose="02020603050405020304" pitchFamily="18" charset="0"/>
              </a:rPr>
              <a:t>Vinculación </a:t>
            </a:r>
            <a:r>
              <a:rPr lang="es-P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 Personas Jurídicas Inhabilitadas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ES" altLang="es-PE" sz="2400" dirty="0" smtClean="0"/>
              <a:t>Este </a:t>
            </a:r>
            <a:r>
              <a:rPr lang="es-ES" altLang="es-PE" sz="2400" dirty="0"/>
              <a:t>impedimento opera en caso </a:t>
            </a:r>
            <a:r>
              <a:rPr lang="es-ES" altLang="es-PE" sz="2400" dirty="0" smtClean="0"/>
              <a:t>que socios</a:t>
            </a:r>
            <a:r>
              <a:rPr lang="es-ES" altLang="es-PE" sz="2400" dirty="0"/>
              <a:t>, accionistas, </a:t>
            </a:r>
            <a:r>
              <a:rPr lang="es-ES" altLang="es-PE" sz="2400" dirty="0" smtClean="0"/>
              <a:t>participacionistas o </a:t>
            </a:r>
            <a:r>
              <a:rPr lang="es-ES" altLang="es-PE" sz="2400" dirty="0"/>
              <a:t>titulares </a:t>
            </a:r>
            <a:r>
              <a:rPr lang="es-ES" altLang="es-PE" sz="2400" dirty="0" smtClean="0"/>
              <a:t>tengan </a:t>
            </a:r>
            <a:r>
              <a:rPr lang="es-ES" altLang="es-PE" sz="2400" dirty="0"/>
              <a:t>una participación </a:t>
            </a:r>
            <a:r>
              <a:rPr lang="es-PE" sz="2400" dirty="0"/>
              <a:t>&gt;</a:t>
            </a:r>
            <a:r>
              <a:rPr lang="es-ES" altLang="es-PE" sz="2400" dirty="0" smtClean="0"/>
              <a:t> </a:t>
            </a:r>
            <a:r>
              <a:rPr lang="es-ES" altLang="es-PE" sz="2400" dirty="0"/>
              <a:t>del 5% del capital o patrimonio social y por el tiempo que la sanción se encuentre vigente</a:t>
            </a:r>
            <a:r>
              <a:rPr lang="es-ES" altLang="es-PE" sz="2400" dirty="0" smtClean="0"/>
              <a:t>.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PE" sz="2400" dirty="0">
                <a:solidFill>
                  <a:srgbClr val="FF0000"/>
                </a:solidFill>
              </a:rPr>
              <a:t>Personas jurídicas cuyos integrantes se encuentran inhabilitados.</a:t>
            </a:r>
            <a:endParaRPr lang="es-ES" sz="2400" dirty="0">
              <a:solidFill>
                <a:srgbClr val="FF0000"/>
              </a:solidFill>
            </a:endParaRP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PE" sz="2400" dirty="0" smtClean="0">
                <a:solidFill>
                  <a:srgbClr val="FF0000"/>
                </a:solidFill>
              </a:rPr>
              <a:t>Se entiende como Integrantes</a:t>
            </a:r>
            <a:r>
              <a:rPr lang="es-PE" sz="2400" dirty="0">
                <a:solidFill>
                  <a:srgbClr val="FF0000"/>
                </a:solidFill>
              </a:rPr>
              <a:t>: </a:t>
            </a:r>
            <a:r>
              <a:rPr lang="es-PE" sz="2400" dirty="0" smtClean="0">
                <a:solidFill>
                  <a:srgbClr val="FF0000"/>
                </a:solidFill>
              </a:rPr>
              <a:t> integrantes </a:t>
            </a:r>
            <a:r>
              <a:rPr lang="es-PE" sz="2400" dirty="0">
                <a:solidFill>
                  <a:srgbClr val="FF0000"/>
                </a:solidFill>
              </a:rPr>
              <a:t>de órganos de </a:t>
            </a:r>
            <a:r>
              <a:rPr lang="es-PE" sz="2400" dirty="0" smtClean="0">
                <a:solidFill>
                  <a:srgbClr val="FF0000"/>
                </a:solidFill>
              </a:rPr>
              <a:t>administración o Apoderados </a:t>
            </a:r>
            <a:r>
              <a:rPr lang="es-PE" sz="2400" dirty="0">
                <a:solidFill>
                  <a:srgbClr val="FF0000"/>
                </a:solidFill>
              </a:rPr>
              <a:t>o representantes legales </a:t>
            </a:r>
            <a:r>
              <a:rPr lang="es-PE" sz="2400" dirty="0" smtClean="0">
                <a:solidFill>
                  <a:srgbClr val="FF0000"/>
                </a:solidFill>
              </a:rPr>
              <a:t>y Socios</a:t>
            </a:r>
            <a:r>
              <a:rPr lang="es-PE" sz="2400" dirty="0">
                <a:solidFill>
                  <a:srgbClr val="FF0000"/>
                </a:solidFill>
              </a:rPr>
              <a:t>, accionistas, participacionistas, o Titulares, con participación &gt;</a:t>
            </a:r>
            <a:r>
              <a:rPr lang="es-PE" sz="2400" dirty="0" smtClean="0">
                <a:solidFill>
                  <a:srgbClr val="FF0000"/>
                </a:solidFill>
              </a:rPr>
              <a:t> </a:t>
            </a:r>
            <a:r>
              <a:rPr lang="es-PE" sz="2400" dirty="0">
                <a:solidFill>
                  <a:srgbClr val="FF0000"/>
                </a:solidFill>
              </a:rPr>
              <a:t>al 5% del capital o patrimonio social y por el tiempo que la sanción este vigente.</a:t>
            </a:r>
            <a:endParaRPr lang="es-ES" sz="2400" dirty="0">
              <a:solidFill>
                <a:srgbClr val="FF0000"/>
              </a:solidFill>
            </a:endParaRP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ES" altLang="es-PE" sz="2400" dirty="0"/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PE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199" y="1364566"/>
            <a:ext cx="10444090" cy="5753685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P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4.12 Reorganización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r>
              <a:rPr lang="es-PE" sz="2400" dirty="0" smtClean="0">
                <a:solidFill>
                  <a:srgbClr val="FF0000"/>
                </a:solidFill>
              </a:rPr>
              <a:t>Personas </a:t>
            </a:r>
            <a:r>
              <a:rPr lang="es-PE" sz="2400" dirty="0">
                <a:solidFill>
                  <a:srgbClr val="FF0000"/>
                </a:solidFill>
              </a:rPr>
              <a:t>naturales </a:t>
            </a:r>
            <a:r>
              <a:rPr lang="es-PE" sz="2400" dirty="0" smtClean="0">
                <a:solidFill>
                  <a:srgbClr val="FF0000"/>
                </a:solidFill>
              </a:rPr>
              <a:t>o </a:t>
            </a:r>
            <a:r>
              <a:rPr lang="es-PE" sz="2400" dirty="0">
                <a:solidFill>
                  <a:srgbClr val="FF0000"/>
                </a:solidFill>
              </a:rPr>
              <a:t>jurídicas a través de las cuales, por razón de las personas que las representan, las constituyen o alguna otra circunstancia comprobable son continuación, derivación, sucesión o testaferro, de otra persona impedida, independientemente de </a:t>
            </a:r>
            <a:r>
              <a:rPr lang="es-PE" sz="2400" dirty="0" smtClean="0">
                <a:solidFill>
                  <a:srgbClr val="FF0000"/>
                </a:solidFill>
              </a:rPr>
              <a:t>forma </a:t>
            </a:r>
            <a:r>
              <a:rPr lang="es-PE" sz="2400" dirty="0">
                <a:solidFill>
                  <a:srgbClr val="FF0000"/>
                </a:solidFill>
              </a:rPr>
              <a:t>jurídica empleada para eludir dicha condición, tales como fusión, escisión, reorganización, transformación o </a:t>
            </a:r>
            <a:r>
              <a:rPr lang="es-PE" sz="2400" dirty="0" smtClean="0">
                <a:solidFill>
                  <a:srgbClr val="FF0000"/>
                </a:solidFill>
              </a:rPr>
              <a:t>similares-</a:t>
            </a:r>
            <a:endParaRPr lang="es-PE" sz="2400" dirty="0">
              <a:solidFill>
                <a:srgbClr val="FF0000"/>
              </a:solidFill>
            </a:endParaRPr>
          </a:p>
          <a:p>
            <a:pPr marL="0" indent="0" algn="just" defTabSz="4508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sz="2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P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4.13 </a:t>
            </a:r>
            <a:r>
              <a:rPr lang="es-PE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Personas Condenadas por Delitos</a:t>
            </a:r>
          </a:p>
          <a:p>
            <a:pPr marL="45085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900113" algn="l"/>
              </a:tabLst>
              <a:defRPr/>
            </a:pPr>
            <a:r>
              <a:rPr lang="es-PE" sz="2400" dirty="0">
                <a:solidFill>
                  <a:srgbClr val="FF0000"/>
                </a:solidFill>
              </a:rPr>
              <a:t>Personas condenadas </a:t>
            </a:r>
            <a:r>
              <a:rPr lang="es-PE" sz="2400" dirty="0" smtClean="0">
                <a:solidFill>
                  <a:srgbClr val="FF0000"/>
                </a:solidFill>
              </a:rPr>
              <a:t>por delitos de concusión</a:t>
            </a:r>
            <a:r>
              <a:rPr lang="es-PE" sz="2400" dirty="0">
                <a:solidFill>
                  <a:srgbClr val="FF0000"/>
                </a:solidFill>
              </a:rPr>
              <a:t>, peculado, corrupción de funcionarios, enriquecimiento ilícito, tráfico de influencias y actos ilícitos en remates, </a:t>
            </a:r>
            <a:r>
              <a:rPr lang="es-PE" sz="2400" dirty="0" smtClean="0">
                <a:solidFill>
                  <a:srgbClr val="FF0000"/>
                </a:solidFill>
              </a:rPr>
              <a:t>licitaciones y concursos; y personas </a:t>
            </a:r>
            <a:r>
              <a:rPr lang="es-PE" sz="2400" dirty="0">
                <a:solidFill>
                  <a:srgbClr val="FF0000"/>
                </a:solidFill>
              </a:rPr>
              <a:t>jurídicas cuyos </a:t>
            </a:r>
            <a:r>
              <a:rPr lang="es-PE" sz="2400" dirty="0" smtClean="0">
                <a:solidFill>
                  <a:srgbClr val="FF0000"/>
                </a:solidFill>
              </a:rPr>
              <a:t>representantes </a:t>
            </a:r>
            <a:r>
              <a:rPr lang="es-PE" sz="2400" dirty="0">
                <a:solidFill>
                  <a:srgbClr val="FF0000"/>
                </a:solidFill>
              </a:rPr>
              <a:t>sean condenados por </a:t>
            </a:r>
            <a:r>
              <a:rPr lang="es-PE" sz="2400" dirty="0" smtClean="0">
                <a:solidFill>
                  <a:srgbClr val="FF0000"/>
                </a:solidFill>
              </a:rPr>
              <a:t>iguales delitos</a:t>
            </a:r>
            <a:r>
              <a:rPr lang="es-PE" sz="2400" dirty="0">
                <a:solidFill>
                  <a:srgbClr val="FF0000"/>
                </a:solidFill>
              </a:rPr>
              <a:t>. </a:t>
            </a:r>
            <a:r>
              <a:rPr lang="es-PE" sz="2400" dirty="0" smtClean="0">
                <a:solidFill>
                  <a:srgbClr val="FF0000"/>
                </a:solidFill>
              </a:rPr>
              <a:t> Con </a:t>
            </a:r>
            <a:r>
              <a:rPr lang="es-PE" sz="2400" dirty="0">
                <a:solidFill>
                  <a:srgbClr val="FF0000"/>
                </a:solidFill>
              </a:rPr>
              <a:t>sentencia consentida o ejecutoriada 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ES" altLang="es-PE" sz="2400" dirty="0"/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PE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22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0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PE" sz="3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PE" sz="3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Impedimentos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199" y="1364566"/>
            <a:ext cx="9712570" cy="5753685"/>
          </a:xfrm>
          <a:ln>
            <a:noFill/>
          </a:ln>
        </p:spPr>
        <p:txBody>
          <a:bodyPr>
            <a:normAutofit/>
          </a:bodyPr>
          <a:lstStyle/>
          <a:p>
            <a:pPr marL="0" indent="4508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4.14 Socios Comunes</a:t>
            </a:r>
            <a:endParaRPr lang="es-PE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900113" algn="l"/>
              </a:tabLst>
              <a:defRPr/>
            </a:pPr>
            <a:r>
              <a:rPr lang="es-ES" sz="2400" dirty="0">
                <a:solidFill>
                  <a:srgbClr val="FF0000"/>
                </a:solidFill>
              </a:rPr>
              <a:t>Personas jurídicas </a:t>
            </a:r>
            <a:r>
              <a:rPr lang="es-ES" sz="2400" dirty="0" smtClean="0">
                <a:solidFill>
                  <a:srgbClr val="FF0000"/>
                </a:solidFill>
              </a:rPr>
              <a:t>que cuenten con </a:t>
            </a:r>
            <a:r>
              <a:rPr lang="es-ES" sz="2400" dirty="0">
                <a:solidFill>
                  <a:srgbClr val="FF0000"/>
                </a:solidFill>
              </a:rPr>
              <a:t>2 o más socios comunes, con acciones, participaciones, o aportes </a:t>
            </a:r>
            <a:r>
              <a:rPr lang="es-PE" sz="2400" dirty="0">
                <a:solidFill>
                  <a:srgbClr val="FF0000"/>
                </a:solidFill>
              </a:rPr>
              <a:t>&gt; </a:t>
            </a:r>
            <a:r>
              <a:rPr lang="es-ES" sz="2400" dirty="0">
                <a:solidFill>
                  <a:srgbClr val="FF0000"/>
                </a:solidFill>
              </a:rPr>
              <a:t>5% del capital o patrimonio social en cada uno de ellos, </a:t>
            </a:r>
            <a:r>
              <a:rPr lang="es-ES" sz="2400" dirty="0" smtClean="0">
                <a:solidFill>
                  <a:srgbClr val="FF0000"/>
                </a:solidFill>
              </a:rPr>
              <a:t>que participen </a:t>
            </a:r>
            <a:r>
              <a:rPr lang="es-ES" sz="2400" dirty="0">
                <a:solidFill>
                  <a:srgbClr val="FF0000"/>
                </a:solidFill>
              </a:rPr>
              <a:t>en </a:t>
            </a:r>
            <a:r>
              <a:rPr lang="es-ES" sz="2400" dirty="0" smtClean="0">
                <a:solidFill>
                  <a:srgbClr val="FF0000"/>
                </a:solidFill>
              </a:rPr>
              <a:t>un mismo </a:t>
            </a:r>
            <a:r>
              <a:rPr lang="es-ES" sz="2400" dirty="0">
                <a:solidFill>
                  <a:srgbClr val="FF0000"/>
                </a:solidFill>
              </a:rPr>
              <a:t>procedimiento de selección</a:t>
            </a:r>
            <a:r>
              <a:rPr lang="es-ES" sz="2400" dirty="0" smtClean="0">
                <a:solidFill>
                  <a:srgbClr val="FF0000"/>
                </a:solidFill>
              </a:rPr>
              <a:t>. </a:t>
            </a:r>
          </a:p>
          <a:p>
            <a:pPr marL="450850" indent="0" algn="just">
              <a:lnSpc>
                <a:spcPct val="100000"/>
              </a:lnSpc>
              <a:spcAft>
                <a:spcPts val="1200"/>
              </a:spcAft>
              <a:buNone/>
              <a:tabLst>
                <a:tab pos="900113" algn="l"/>
              </a:tabLst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También es aplicable cuando una Persona natural con inscripción vigente en el RNP, con acciones, participaciones o aportes </a:t>
            </a:r>
            <a:r>
              <a:rPr lang="es-PE" sz="2400" dirty="0" smtClean="0">
                <a:solidFill>
                  <a:srgbClr val="FF0000"/>
                </a:solidFill>
              </a:rPr>
              <a:t>&gt; = </a:t>
            </a:r>
            <a:r>
              <a:rPr lang="es-ES" sz="2400" dirty="0" smtClean="0">
                <a:solidFill>
                  <a:srgbClr val="FF0000"/>
                </a:solidFill>
              </a:rPr>
              <a:t>5% del capital social en una o más personas jurídicas con inscripción vigente en el RNP.</a:t>
            </a:r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ES" altLang="es-PE" sz="2400" dirty="0"/>
          </a:p>
          <a:p>
            <a:pPr marL="450850" indent="0" algn="just">
              <a:lnSpc>
                <a:spcPct val="100000"/>
              </a:lnSpc>
              <a:buNone/>
              <a:tabLst>
                <a:tab pos="900113" algn="l"/>
              </a:tabLst>
              <a:defRPr/>
            </a:pPr>
            <a:endParaRPr lang="es-PE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sz="24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PE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1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458305"/>
            <a:ext cx="12192000" cy="2426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9" name="8 Rectángulo"/>
          <p:cNvSpPr/>
          <p:nvPr/>
        </p:nvSpPr>
        <p:spPr>
          <a:xfrm>
            <a:off x="0" y="2281561"/>
            <a:ext cx="12192000" cy="2560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405467" y="2830746"/>
            <a:ext cx="10297756" cy="12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/>
          <a:p>
            <a:pPr algn="r"/>
            <a:r>
              <a:rPr lang="es-PE" altLang="es-PE" sz="6000" b="1" dirty="0">
                <a:latin typeface="Calibri" pitchFamily="34" charset="0"/>
              </a:rPr>
              <a:t>Funciones del OSCE</a:t>
            </a:r>
          </a:p>
          <a:p>
            <a:pPr algn="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Ley de Contrataciones del Estado (Ley 30225 </a:t>
            </a:r>
            <a:r>
              <a:rPr lang="es-PE" altLang="es-P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  <a:endParaRPr lang="es-PE" altLang="es-P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028575" y="5882297"/>
            <a:ext cx="0" cy="58107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29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39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"/>
          <p:cNvSpPr/>
          <p:nvPr/>
        </p:nvSpPr>
        <p:spPr>
          <a:xfrm>
            <a:off x="569284" y="279570"/>
            <a:ext cx="1980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Finalidad</a:t>
            </a:r>
            <a:endParaRPr lang="es-PE" sz="3000" dirty="0"/>
          </a:p>
        </p:txBody>
      </p:sp>
      <p:sp>
        <p:nvSpPr>
          <p:cNvPr id="14" name="Rectángulo 4"/>
          <p:cNvSpPr/>
          <p:nvPr/>
        </p:nvSpPr>
        <p:spPr>
          <a:xfrm>
            <a:off x="1244792" y="1361872"/>
            <a:ext cx="9747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2400" dirty="0">
                <a:cs typeface="Arial" charset="0"/>
              </a:rPr>
              <a:t>Cumplimiento de fines públicos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2400" dirty="0">
                <a:cs typeface="Arial" charset="0"/>
              </a:rPr>
              <a:t>Maximizar el valor de recursos públicos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2400" dirty="0">
                <a:cs typeface="Arial" charset="0"/>
              </a:rPr>
              <a:t>Contrataciones oportunas y en mejores condiciones de precio y calidad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2400" dirty="0">
                <a:solidFill>
                  <a:srgbClr val="FF0000"/>
                </a:solidFill>
                <a:cs typeface="Arial" charset="0"/>
              </a:rPr>
              <a:t>Repercusión positiva en condiciones de vida de los ciudadanos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2400" dirty="0">
                <a:solidFill>
                  <a:srgbClr val="FF0000"/>
                </a:solidFill>
                <a:cs typeface="Arial" charset="0"/>
              </a:rPr>
              <a:t>Promover la actuación bajo el enfoque de gestión por resultados (compras en función de su contribución a metas institucionales)</a:t>
            </a:r>
            <a:endParaRPr lang="es-PE" sz="32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176094" y="0"/>
            <a:ext cx="3440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Century" panose="02040604050505020304" pitchFamily="18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endParaRPr lang="es-PE" dirty="0">
              <a:solidFill>
                <a:srgbClr val="FF0000"/>
              </a:solidFill>
              <a:latin typeface="Century" panose="02040604050505020304" pitchFamily="18" charset="0"/>
              <a:cs typeface="Arial" charset="0"/>
            </a:endParaRPr>
          </a:p>
          <a:p>
            <a:endParaRPr lang="es-PE" dirty="0">
              <a:latin typeface="Century" panose="02040604050505020304" pitchFamily="18" charset="0"/>
              <a:cs typeface="Arial" charset="0"/>
            </a:endParaRPr>
          </a:p>
          <a:p>
            <a:endParaRPr lang="es-PE" dirty="0">
              <a:latin typeface="Century" panose="02040604050505020304" pitchFamily="18" charset="0"/>
              <a:cs typeface="Arial" charset="0"/>
            </a:endParaRPr>
          </a:p>
          <a:p>
            <a:endParaRPr lang="es-PE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50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/>
        </p:nvSpPr>
        <p:spPr>
          <a:xfrm>
            <a:off x="569285" y="279571"/>
            <a:ext cx="3619896" cy="553996"/>
          </a:xfrm>
          <a:prstGeom prst="rect">
            <a:avLst/>
          </a:prstGeom>
        </p:spPr>
        <p:txBody>
          <a:bodyPr wrap="none" lIns="91437" tIns="45719" rIns="91437" bIns="45719">
            <a:spAutoFit/>
          </a:bodyPr>
          <a:lstStyle/>
          <a:p>
            <a:r>
              <a:rPr lang="es-PE" sz="3000" dirty="0">
                <a:ea typeface="Calibri" panose="020F0502020204030204" pitchFamily="34" charset="0"/>
                <a:cs typeface="Times New Roman" panose="02020603050405020304" pitchFamily="18" charset="0"/>
              </a:rPr>
              <a:t>5. Funciones del OSCE</a:t>
            </a:r>
            <a:endParaRPr lang="es-PE" sz="28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758966" y="1831879"/>
            <a:ext cx="0" cy="42254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903077" y="1601789"/>
            <a:ext cx="0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507188" y="1601789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9" name="8 Elipse"/>
          <p:cNvSpPr/>
          <p:nvPr/>
        </p:nvSpPr>
        <p:spPr>
          <a:xfrm>
            <a:off x="2853733" y="1604764"/>
            <a:ext cx="287337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0" name="9 Elipse"/>
          <p:cNvSpPr/>
          <p:nvPr/>
        </p:nvSpPr>
        <p:spPr>
          <a:xfrm>
            <a:off x="5001330" y="1577667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4" name="10 CuadroTexto"/>
          <p:cNvSpPr txBox="1">
            <a:spLocks noChangeArrowheads="1"/>
          </p:cNvSpPr>
          <p:nvPr/>
        </p:nvSpPr>
        <p:spPr bwMode="auto">
          <a:xfrm>
            <a:off x="796111" y="1582738"/>
            <a:ext cx="1710605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 smtClean="0"/>
              <a:t>Velar y promover</a:t>
            </a:r>
            <a:endParaRPr lang="es-PE" dirty="0"/>
          </a:p>
        </p:txBody>
      </p:sp>
      <p:sp>
        <p:nvSpPr>
          <p:cNvPr id="15" name="19 CuadroTexto"/>
          <p:cNvSpPr txBox="1">
            <a:spLocks noChangeArrowheads="1"/>
          </p:cNvSpPr>
          <p:nvPr/>
        </p:nvSpPr>
        <p:spPr bwMode="auto">
          <a:xfrm>
            <a:off x="3284739" y="1601789"/>
            <a:ext cx="1768419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Proponer modificaciones</a:t>
            </a: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5454868" y="1628903"/>
            <a:ext cx="1387365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Emitir directivas</a:t>
            </a:r>
          </a:p>
        </p:txBody>
      </p:sp>
      <p:sp>
        <p:nvSpPr>
          <p:cNvPr id="17" name="28 CuadroTexto"/>
          <p:cNvSpPr txBox="1">
            <a:spLocks noChangeArrowheads="1"/>
          </p:cNvSpPr>
          <p:nvPr/>
        </p:nvSpPr>
        <p:spPr bwMode="auto">
          <a:xfrm>
            <a:off x="310723" y="3712818"/>
            <a:ext cx="2448243" cy="20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PE" sz="1600" dirty="0">
                <a:latin typeface="+mn-lt"/>
                <a:cs typeface="+mn-cs"/>
              </a:rPr>
              <a:t>Velar y promover </a:t>
            </a:r>
            <a:r>
              <a:rPr lang="es-PE" sz="1600" dirty="0" smtClean="0">
                <a:latin typeface="+mn-lt"/>
                <a:cs typeface="+mn-cs"/>
              </a:rPr>
              <a:t> </a:t>
            </a:r>
            <a:r>
              <a:rPr lang="es-PE" sz="1600" dirty="0">
                <a:latin typeface="+mn-lt"/>
                <a:cs typeface="+mn-cs"/>
              </a:rPr>
              <a:t>entidades realicen </a:t>
            </a:r>
            <a:r>
              <a:rPr lang="es-PE" sz="1600" dirty="0">
                <a:solidFill>
                  <a:srgbClr val="FF0000"/>
                </a:solidFill>
                <a:latin typeface="+mn-lt"/>
              </a:rPr>
              <a:t>contrataciones eficientes, </a:t>
            </a:r>
            <a:r>
              <a:rPr lang="es-PE" sz="1600" dirty="0">
                <a:latin typeface="+mn-lt"/>
                <a:cs typeface="+mn-cs"/>
              </a:rPr>
              <a:t>bajo parámetros de la Ley, su reglamento y normas complementarias, </a:t>
            </a:r>
            <a:r>
              <a:rPr lang="es-PE" sz="1600" dirty="0">
                <a:solidFill>
                  <a:srgbClr val="FF0000"/>
                </a:solidFill>
                <a:latin typeface="+mn-lt"/>
              </a:rPr>
              <a:t>maximización del valor de fondos públicos y </a:t>
            </a:r>
            <a:r>
              <a:rPr lang="es-PE" sz="1600" dirty="0" err="1">
                <a:solidFill>
                  <a:srgbClr val="FF0000"/>
                </a:solidFill>
                <a:latin typeface="+mn-lt"/>
              </a:rPr>
              <a:t>GpR</a:t>
            </a:r>
            <a:r>
              <a:rPr lang="es-PE" sz="16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8" name="33 CuadroTexto"/>
          <p:cNvSpPr txBox="1">
            <a:spLocks noChangeArrowheads="1"/>
          </p:cNvSpPr>
          <p:nvPr/>
        </p:nvSpPr>
        <p:spPr bwMode="auto">
          <a:xfrm>
            <a:off x="5053158" y="3801596"/>
            <a:ext cx="1836372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defPPr>
              <a:defRPr lang="es-PE"/>
            </a:defPPr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PE" sz="1600" dirty="0">
                <a:solidFill>
                  <a:schemeClr val="tx1"/>
                </a:solidFill>
              </a:rPr>
              <a:t>Emitir directivas, documentos estandarizados y </a:t>
            </a:r>
            <a:r>
              <a:rPr lang="es-PE" sz="1600" dirty="0" smtClean="0">
                <a:solidFill>
                  <a:schemeClr val="tx1"/>
                </a:solidFill>
              </a:rPr>
              <a:t> de </a:t>
            </a:r>
            <a:r>
              <a:rPr lang="es-PE" sz="1600" dirty="0">
                <a:solidFill>
                  <a:schemeClr val="tx1"/>
                </a:solidFill>
              </a:rPr>
              <a:t>orientación en materia de su competencia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11" y="2560639"/>
            <a:ext cx="1209675" cy="8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739" y="2453129"/>
            <a:ext cx="9667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468" y="2535237"/>
            <a:ext cx="1082675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Elipse"/>
          <p:cNvSpPr/>
          <p:nvPr/>
        </p:nvSpPr>
        <p:spPr>
          <a:xfrm>
            <a:off x="7121188" y="1601789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4" name="21 CuadroTexto"/>
          <p:cNvSpPr txBox="1">
            <a:spLocks noChangeArrowheads="1"/>
          </p:cNvSpPr>
          <p:nvPr/>
        </p:nvSpPr>
        <p:spPr bwMode="auto">
          <a:xfrm>
            <a:off x="7519874" y="1609529"/>
            <a:ext cx="1960072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Supervisar </a:t>
            </a:r>
            <a:r>
              <a:rPr lang="es-PE" dirty="0" smtClean="0"/>
              <a:t>contrataciones</a:t>
            </a:r>
            <a:endParaRPr lang="es-PE" dirty="0"/>
          </a:p>
        </p:txBody>
      </p:sp>
      <p:sp>
        <p:nvSpPr>
          <p:cNvPr id="25" name="32 CuadroTexto"/>
          <p:cNvSpPr txBox="1">
            <a:spLocks noChangeArrowheads="1"/>
          </p:cNvSpPr>
          <p:nvPr/>
        </p:nvSpPr>
        <p:spPr bwMode="auto">
          <a:xfrm>
            <a:off x="7275947" y="3788588"/>
            <a:ext cx="2104534" cy="13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defPPr>
              <a:defRPr lang="es-PE"/>
            </a:defPPr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PE" sz="1600" dirty="0">
                <a:solidFill>
                  <a:schemeClr val="tx1"/>
                </a:solidFill>
              </a:rPr>
              <a:t>Supervisar </a:t>
            </a:r>
            <a:r>
              <a:rPr lang="es-PE" sz="1600" dirty="0">
                <a:solidFill>
                  <a:srgbClr val="FF0000"/>
                </a:solidFill>
              </a:rPr>
              <a:t>de oficio </a:t>
            </a:r>
            <a:r>
              <a:rPr lang="es-PE" sz="1600" dirty="0">
                <a:solidFill>
                  <a:schemeClr val="tx1"/>
                </a:solidFill>
              </a:rPr>
              <a:t>de forma selectiva y/o </a:t>
            </a:r>
            <a:r>
              <a:rPr lang="es-PE" sz="1600" dirty="0" smtClean="0">
                <a:solidFill>
                  <a:schemeClr val="tx1"/>
                </a:solidFill>
              </a:rPr>
              <a:t>aleatoria, </a:t>
            </a:r>
            <a:r>
              <a:rPr lang="es-PE" sz="1600" dirty="0">
                <a:solidFill>
                  <a:srgbClr val="FF0000"/>
                </a:solidFill>
              </a:rPr>
              <a:t>o a pedido de </a:t>
            </a:r>
            <a:r>
              <a:rPr lang="es-PE" sz="1600" dirty="0" smtClean="0">
                <a:solidFill>
                  <a:srgbClr val="FF0000"/>
                </a:solidFill>
              </a:rPr>
              <a:t>parte </a:t>
            </a:r>
            <a:r>
              <a:rPr lang="es-PE" sz="1600" dirty="0" smtClean="0">
                <a:solidFill>
                  <a:schemeClr val="tx1"/>
                </a:solidFill>
              </a:rPr>
              <a:t>los métodos de contratación 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9505936" y="1607551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34" name="4096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084" y="2523718"/>
            <a:ext cx="89376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41070" y="3794509"/>
            <a:ext cx="1762007" cy="830995"/>
          </a:xfrm>
          <a:prstGeom prst="rect">
            <a:avLst/>
          </a:prstGeom>
          <a:noFill/>
          <a:ln>
            <a:noFill/>
          </a:ln>
        </p:spPr>
        <p:txBody>
          <a:bodyPr wrap="square" lIns="91437" tIns="45719" rIns="91437" bIns="45719">
            <a:spAutoFit/>
          </a:bodyPr>
          <a:lstStyle/>
          <a:p>
            <a:r>
              <a:rPr lang="es-PE" sz="1600" dirty="0"/>
              <a:t>Proponer modificaciones normativas.</a:t>
            </a:r>
          </a:p>
        </p:txBody>
      </p:sp>
      <p:cxnSp>
        <p:nvCxnSpPr>
          <p:cNvPr id="39" name="38 Conector recto"/>
          <p:cNvCxnSpPr/>
          <p:nvPr/>
        </p:nvCxnSpPr>
        <p:spPr>
          <a:xfrm>
            <a:off x="6889531" y="1687241"/>
            <a:ext cx="0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9401483" y="1716087"/>
            <a:ext cx="0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21 CuadroTexto"/>
          <p:cNvSpPr txBox="1">
            <a:spLocks noChangeArrowheads="1"/>
          </p:cNvSpPr>
          <p:nvPr/>
        </p:nvSpPr>
        <p:spPr bwMode="auto">
          <a:xfrm>
            <a:off x="9953275" y="1598327"/>
            <a:ext cx="1855097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Suspender procedimientos</a:t>
            </a: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753" y="2451894"/>
            <a:ext cx="1144588" cy="9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ángulo redondeado 4"/>
          <p:cNvSpPr/>
          <p:nvPr/>
        </p:nvSpPr>
        <p:spPr>
          <a:xfrm>
            <a:off x="9601199" y="3684000"/>
            <a:ext cx="2364828" cy="240726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7" tIns="45719" rIns="91437" bIns="45719" rtlCol="0" anchor="ctr"/>
          <a:lstStyle/>
          <a:p>
            <a:r>
              <a:rPr lang="es-PE" sz="1600" dirty="0">
                <a:solidFill>
                  <a:schemeClr val="tx1"/>
                </a:solidFill>
              </a:rPr>
              <a:t>Suspender procedimientos de selección, </a:t>
            </a:r>
            <a:r>
              <a:rPr lang="es-PE" sz="1600" dirty="0" smtClean="0">
                <a:solidFill>
                  <a:schemeClr val="tx1"/>
                </a:solidFill>
              </a:rPr>
              <a:t>cuando  </a:t>
            </a:r>
            <a:r>
              <a:rPr lang="es-PE" sz="1600" dirty="0" smtClean="0">
                <a:solidFill>
                  <a:srgbClr val="FF0000"/>
                </a:solidFill>
              </a:rPr>
              <a:t>se identifique  </a:t>
            </a:r>
            <a:r>
              <a:rPr lang="es-PE" sz="1600" dirty="0">
                <a:solidFill>
                  <a:srgbClr val="FF0000"/>
                </a:solidFill>
              </a:rPr>
              <a:t>necesidad de ejercer acciones coercitivas para impedir que la Entidad continúe con </a:t>
            </a:r>
            <a:r>
              <a:rPr lang="es-PE" sz="1600" dirty="0" smtClean="0">
                <a:solidFill>
                  <a:srgbClr val="FF0000"/>
                </a:solidFill>
              </a:rPr>
              <a:t>procedimiento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91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/>
        </p:nvSpPr>
        <p:spPr>
          <a:xfrm>
            <a:off x="569285" y="279571"/>
            <a:ext cx="3619896" cy="553996"/>
          </a:xfrm>
          <a:prstGeom prst="rect">
            <a:avLst/>
          </a:prstGeom>
        </p:spPr>
        <p:txBody>
          <a:bodyPr wrap="none" lIns="91437" tIns="45719" rIns="91437" bIns="45719">
            <a:spAutoFit/>
          </a:bodyPr>
          <a:lstStyle/>
          <a:p>
            <a:r>
              <a:rPr lang="es-PE" sz="3000" dirty="0">
                <a:ea typeface="Calibri" panose="020F0502020204030204" pitchFamily="34" charset="0"/>
                <a:cs typeface="Times New Roman" panose="02020603050405020304" pitchFamily="18" charset="0"/>
              </a:rPr>
              <a:t>5. Funciones del OSCE</a:t>
            </a:r>
            <a:endParaRPr lang="es-PE" sz="28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538248" y="1831879"/>
            <a:ext cx="0" cy="42254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524704" y="1651587"/>
            <a:ext cx="0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507188" y="1601789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9" name="8 Elipse"/>
          <p:cNvSpPr/>
          <p:nvPr/>
        </p:nvSpPr>
        <p:spPr>
          <a:xfrm>
            <a:off x="2662942" y="1651587"/>
            <a:ext cx="287337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0" name="9 Elipse"/>
          <p:cNvSpPr/>
          <p:nvPr/>
        </p:nvSpPr>
        <p:spPr>
          <a:xfrm>
            <a:off x="4651173" y="1649232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4" name="10 CuadroTexto"/>
          <p:cNvSpPr txBox="1">
            <a:spLocks noChangeArrowheads="1"/>
          </p:cNvSpPr>
          <p:nvPr/>
        </p:nvSpPr>
        <p:spPr bwMode="auto">
          <a:xfrm>
            <a:off x="796111" y="1582738"/>
            <a:ext cx="1710605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Administrar y operar el RNP</a:t>
            </a:r>
          </a:p>
        </p:txBody>
      </p:sp>
      <p:sp>
        <p:nvSpPr>
          <p:cNvPr id="15" name="19 CuadroTexto"/>
          <p:cNvSpPr txBox="1">
            <a:spLocks noChangeArrowheads="1"/>
          </p:cNvSpPr>
          <p:nvPr/>
        </p:nvSpPr>
        <p:spPr bwMode="auto">
          <a:xfrm>
            <a:off x="2964069" y="1617347"/>
            <a:ext cx="1768419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Administrar </a:t>
            </a:r>
            <a:r>
              <a:rPr lang="es-PE" dirty="0" smtClean="0"/>
              <a:t>      el </a:t>
            </a:r>
            <a:r>
              <a:rPr lang="es-PE" dirty="0"/>
              <a:t>SEACE</a:t>
            </a: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5118577" y="1582738"/>
            <a:ext cx="1387365" cy="92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>
                <a:solidFill>
                  <a:srgbClr val="FF0000"/>
                </a:solidFill>
              </a:rPr>
              <a:t>Administrar el Registro de Árbitros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739" y="2453129"/>
            <a:ext cx="9667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Elipse"/>
          <p:cNvSpPr/>
          <p:nvPr/>
        </p:nvSpPr>
        <p:spPr>
          <a:xfrm>
            <a:off x="7131484" y="1632566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4" name="21 CuadroTexto"/>
          <p:cNvSpPr txBox="1">
            <a:spLocks noChangeArrowheads="1"/>
          </p:cNvSpPr>
          <p:nvPr/>
        </p:nvSpPr>
        <p:spPr bwMode="auto">
          <a:xfrm>
            <a:off x="7519874" y="1609529"/>
            <a:ext cx="1960072" cy="92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>
                <a:solidFill>
                  <a:srgbClr val="FF0000"/>
                </a:solidFill>
              </a:rPr>
              <a:t>Acreditar instituciones arbitrales</a:t>
            </a:r>
          </a:p>
        </p:txBody>
      </p:sp>
      <p:sp>
        <p:nvSpPr>
          <p:cNvPr id="25" name="32 CuadroTexto"/>
          <p:cNvSpPr txBox="1">
            <a:spLocks noChangeArrowheads="1"/>
          </p:cNvSpPr>
          <p:nvPr/>
        </p:nvSpPr>
        <p:spPr bwMode="auto">
          <a:xfrm>
            <a:off x="7275947" y="3944587"/>
            <a:ext cx="1899584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defPPr>
              <a:defRPr lang="es-PE"/>
            </a:defPPr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PE" sz="1600" dirty="0">
                <a:solidFill>
                  <a:schemeClr val="tx1"/>
                </a:solidFill>
              </a:rPr>
              <a:t>Supervisar </a:t>
            </a:r>
            <a:r>
              <a:rPr lang="es-PE" sz="1600" dirty="0">
                <a:solidFill>
                  <a:srgbClr val="FF0000"/>
                </a:solidFill>
              </a:rPr>
              <a:t>de oficio </a:t>
            </a:r>
            <a:r>
              <a:rPr lang="es-PE" sz="1600" dirty="0">
                <a:solidFill>
                  <a:schemeClr val="tx1"/>
                </a:solidFill>
              </a:rPr>
              <a:t>de forma selectiva y/o </a:t>
            </a:r>
            <a:r>
              <a:rPr lang="es-PE" sz="1600" dirty="0" smtClean="0">
                <a:solidFill>
                  <a:schemeClr val="tx1"/>
                </a:solidFill>
              </a:rPr>
              <a:t>aleatoria, </a:t>
            </a:r>
            <a:r>
              <a:rPr lang="es-PE" sz="1600" dirty="0">
                <a:solidFill>
                  <a:srgbClr val="FF0000"/>
                </a:solidFill>
              </a:rPr>
              <a:t>o a pedido de </a:t>
            </a:r>
            <a:r>
              <a:rPr lang="es-PE" sz="1600" dirty="0" smtClean="0">
                <a:solidFill>
                  <a:srgbClr val="FF0000"/>
                </a:solidFill>
              </a:rPr>
              <a:t>parte </a:t>
            </a:r>
            <a:r>
              <a:rPr lang="es-PE" sz="1600" dirty="0" smtClean="0">
                <a:solidFill>
                  <a:schemeClr val="tx1"/>
                </a:solidFill>
              </a:rPr>
              <a:t>los métodos de contratación 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9529814" y="1666204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3" name="2 Rectángulo"/>
          <p:cNvSpPr/>
          <p:nvPr/>
        </p:nvSpPr>
        <p:spPr>
          <a:xfrm>
            <a:off x="2889166" y="3944588"/>
            <a:ext cx="1762007" cy="830995"/>
          </a:xfrm>
          <a:prstGeom prst="rect">
            <a:avLst/>
          </a:prstGeom>
          <a:noFill/>
          <a:ln>
            <a:noFill/>
          </a:ln>
        </p:spPr>
        <p:txBody>
          <a:bodyPr wrap="square" lIns="91437" tIns="45719" rIns="91437" bIns="45719">
            <a:spAutoFit/>
          </a:bodyPr>
          <a:lstStyle/>
          <a:p>
            <a:r>
              <a:rPr lang="es-PE" sz="1600" dirty="0"/>
              <a:t>Desarrollar, administrar y operar el SEACE</a:t>
            </a:r>
          </a:p>
        </p:txBody>
      </p:sp>
      <p:cxnSp>
        <p:nvCxnSpPr>
          <p:cNvPr id="39" name="38 Conector recto"/>
          <p:cNvCxnSpPr/>
          <p:nvPr/>
        </p:nvCxnSpPr>
        <p:spPr>
          <a:xfrm>
            <a:off x="6822156" y="1687241"/>
            <a:ext cx="0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9401483" y="1716087"/>
            <a:ext cx="0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21 CuadroTexto"/>
          <p:cNvSpPr txBox="1">
            <a:spLocks noChangeArrowheads="1"/>
          </p:cNvSpPr>
          <p:nvPr/>
        </p:nvSpPr>
        <p:spPr bwMode="auto">
          <a:xfrm>
            <a:off x="9953275" y="1598327"/>
            <a:ext cx="1855097" cy="92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Resolver recusaciones de árbitros</a:t>
            </a: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753" y="2451894"/>
            <a:ext cx="1144588" cy="9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ángulo redondeado 4"/>
          <p:cNvSpPr/>
          <p:nvPr/>
        </p:nvSpPr>
        <p:spPr>
          <a:xfrm>
            <a:off x="10066236" y="3773802"/>
            <a:ext cx="1599612" cy="175647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7" tIns="45719" rIns="91437" bIns="45719" rtlCol="0" anchor="ctr"/>
          <a:lstStyle/>
          <a:p>
            <a:r>
              <a:rPr lang="es-PE" sz="1600" dirty="0">
                <a:solidFill>
                  <a:schemeClr val="tx1"/>
                </a:solidFill>
              </a:rPr>
              <a:t>Resolver recusaciones de árbitros y solicitudes </a:t>
            </a:r>
            <a:r>
              <a:rPr lang="es-PE" sz="1600" dirty="0">
                <a:solidFill>
                  <a:srgbClr val="FF0000"/>
                </a:solidFill>
              </a:rPr>
              <a:t>de devolución de sus honoraros 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34" y="2532843"/>
            <a:ext cx="1003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029" y="2571656"/>
            <a:ext cx="1227139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781" y="2636396"/>
            <a:ext cx="924959" cy="115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118578" y="3944587"/>
            <a:ext cx="1818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Administrar y operar el RN Árbitros y el RN </a:t>
            </a:r>
            <a:r>
              <a:rPr lang="es-PE" sz="1600" dirty="0" smtClean="0"/>
              <a:t>   de </a:t>
            </a:r>
            <a:r>
              <a:rPr lang="es-PE" sz="1600" dirty="0"/>
              <a:t>Secretarios Arbitrales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153" y="2679211"/>
            <a:ext cx="873757" cy="110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04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569285" y="279571"/>
            <a:ext cx="3619896" cy="553996"/>
          </a:xfrm>
          <a:prstGeom prst="rect">
            <a:avLst/>
          </a:prstGeom>
        </p:spPr>
        <p:txBody>
          <a:bodyPr wrap="none" lIns="91437" tIns="45719" rIns="91437" bIns="45719">
            <a:spAutoFit/>
          </a:bodyPr>
          <a:lstStyle/>
          <a:p>
            <a:r>
              <a:rPr lang="es-PE" sz="3000" dirty="0">
                <a:ea typeface="Calibri" panose="020F0502020204030204" pitchFamily="34" charset="0"/>
                <a:cs typeface="Times New Roman" panose="02020603050405020304" pitchFamily="18" charset="0"/>
              </a:rPr>
              <a:t>5. Funciones del OSCE</a:t>
            </a:r>
            <a:endParaRPr lang="es-PE" sz="28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9005936" y="1660158"/>
            <a:ext cx="67809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6212309" y="1725225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6" name="5 Elipse"/>
          <p:cNvSpPr/>
          <p:nvPr/>
        </p:nvSpPr>
        <p:spPr>
          <a:xfrm>
            <a:off x="9447542" y="1672957"/>
            <a:ext cx="287337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695804" y="1609231"/>
            <a:ext cx="2170193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>
                <a:latin typeface="+mn-lt"/>
              </a:rPr>
              <a:t>Comunicar a la CGR indicios de perjuicio</a:t>
            </a:r>
          </a:p>
        </p:txBody>
      </p:sp>
      <p:sp>
        <p:nvSpPr>
          <p:cNvPr id="12" name="19 CuadroTexto"/>
          <p:cNvSpPr txBox="1">
            <a:spLocks noChangeArrowheads="1"/>
          </p:cNvSpPr>
          <p:nvPr/>
        </p:nvSpPr>
        <p:spPr bwMode="auto">
          <a:xfrm>
            <a:off x="9885268" y="1546524"/>
            <a:ext cx="1450138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>
                <a:latin typeface="+mn-lt"/>
              </a:rPr>
              <a:t>Realizar estudios</a:t>
            </a:r>
          </a:p>
        </p:txBody>
      </p:sp>
      <p:sp>
        <p:nvSpPr>
          <p:cNvPr id="32" name="Rectángulo redondeado 10"/>
          <p:cNvSpPr/>
          <p:nvPr/>
        </p:nvSpPr>
        <p:spPr>
          <a:xfrm>
            <a:off x="9207062" y="3592934"/>
            <a:ext cx="2743200" cy="273309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7" tIns="45719" rIns="91437" bIns="45719" rtlCol="0" anchor="ctr"/>
          <a:lstStyle/>
          <a:p>
            <a:pPr>
              <a:defRPr/>
            </a:pPr>
            <a:r>
              <a:rPr lang="es-ES_tradnl" sz="1600" dirty="0">
                <a:solidFill>
                  <a:schemeClr val="tx1"/>
                </a:solidFill>
              </a:rPr>
              <a:t>Realizar estudios para evaluar </a:t>
            </a:r>
            <a:r>
              <a:rPr lang="es-ES_tradnl" sz="1600" dirty="0" smtClean="0">
                <a:solidFill>
                  <a:schemeClr val="tx1"/>
                </a:solidFill>
              </a:rPr>
              <a:t>regímenes </a:t>
            </a:r>
            <a:r>
              <a:rPr lang="es-ES_tradnl" sz="1600" dirty="0">
                <a:solidFill>
                  <a:schemeClr val="tx1"/>
                </a:solidFill>
              </a:rPr>
              <a:t>de </a:t>
            </a:r>
            <a:r>
              <a:rPr lang="es-ES_tradnl" sz="1600" dirty="0" smtClean="0">
                <a:solidFill>
                  <a:schemeClr val="tx1"/>
                </a:solidFill>
              </a:rPr>
              <a:t>contratación, </a:t>
            </a:r>
            <a:r>
              <a:rPr lang="es-ES_tradnl" sz="1600" dirty="0">
                <a:solidFill>
                  <a:schemeClr val="tx1"/>
                </a:solidFill>
              </a:rPr>
              <a:t>analizar y proponer nuevos mecanismos idóneos de contratación según mercados, </a:t>
            </a:r>
            <a:r>
              <a:rPr lang="es-ES_tradnl" sz="1600" dirty="0" smtClean="0">
                <a:solidFill>
                  <a:schemeClr val="tx1"/>
                </a:solidFill>
              </a:rPr>
              <a:t>proponer </a:t>
            </a:r>
            <a:r>
              <a:rPr lang="es-ES_tradnl" sz="1600" dirty="0">
                <a:solidFill>
                  <a:schemeClr val="tx1"/>
                </a:solidFill>
              </a:rPr>
              <a:t>estrategias para </a:t>
            </a:r>
            <a:r>
              <a:rPr lang="es-ES_tradnl" sz="1600" dirty="0" smtClean="0">
                <a:solidFill>
                  <a:schemeClr val="tx1"/>
                </a:solidFill>
              </a:rPr>
              <a:t> </a:t>
            </a:r>
            <a:r>
              <a:rPr lang="es-ES_tradnl" sz="1600" dirty="0">
                <a:solidFill>
                  <a:schemeClr val="tx1"/>
                </a:solidFill>
              </a:rPr>
              <a:t>uso eficiente de </a:t>
            </a:r>
            <a:r>
              <a:rPr lang="es-ES_tradnl" sz="1600" dirty="0" smtClean="0">
                <a:solidFill>
                  <a:schemeClr val="tx1"/>
                </a:solidFill>
              </a:rPr>
              <a:t>recursos.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3" name="Rectángulo redondeado 10"/>
          <p:cNvSpPr/>
          <p:nvPr/>
        </p:nvSpPr>
        <p:spPr>
          <a:xfrm>
            <a:off x="6521962" y="3751405"/>
            <a:ext cx="2517878" cy="278743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7" tIns="45719" rIns="91437" bIns="45719" rtlCol="0" anchor="ctr"/>
          <a:lstStyle/>
          <a:p>
            <a:r>
              <a:rPr lang="es-ES_tradnl" sz="1600" dirty="0">
                <a:solidFill>
                  <a:schemeClr val="tx1"/>
                </a:solidFill>
              </a:rPr>
              <a:t>Comunicar a la CGR, de manera fundamentada, cuando existan indicios razonables de perjuicio económico al Estado o de comisión de delito o de infracciones graves o muy graves por responsabilidad administrativa funcional.</a:t>
            </a:r>
            <a:endParaRPr lang="es-PE" sz="1600" dirty="0">
              <a:solidFill>
                <a:schemeClr val="tx1"/>
              </a:solidFill>
            </a:endParaRPr>
          </a:p>
        </p:txBody>
      </p:sp>
      <p:pic>
        <p:nvPicPr>
          <p:cNvPr id="34" name="409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957" y="2728285"/>
            <a:ext cx="1100575" cy="68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3842" y="2382955"/>
            <a:ext cx="957211" cy="102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1 CuadroTexto"/>
          <p:cNvSpPr txBox="1">
            <a:spLocks noChangeArrowheads="1"/>
          </p:cNvSpPr>
          <p:nvPr/>
        </p:nvSpPr>
        <p:spPr bwMode="auto">
          <a:xfrm>
            <a:off x="3811699" y="1711811"/>
            <a:ext cx="2270235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Desconcentrar sus funciones</a:t>
            </a:r>
          </a:p>
        </p:txBody>
      </p:sp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013" y="2308541"/>
            <a:ext cx="113982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Elipse"/>
          <p:cNvSpPr/>
          <p:nvPr/>
        </p:nvSpPr>
        <p:spPr>
          <a:xfrm>
            <a:off x="3393209" y="1781148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6" name="Rectángulo redondeado 10"/>
          <p:cNvSpPr/>
          <p:nvPr/>
        </p:nvSpPr>
        <p:spPr>
          <a:xfrm>
            <a:off x="3626935" y="3861764"/>
            <a:ext cx="2267503" cy="157118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7" tIns="45719" rIns="91437" bIns="45719" rtlCol="0" anchor="ctr"/>
          <a:lstStyle/>
          <a:p>
            <a:r>
              <a:rPr lang="es-PE" sz="1600" dirty="0">
                <a:solidFill>
                  <a:schemeClr val="tx1"/>
                </a:solidFill>
              </a:rPr>
              <a:t>Desconcentrar sus funciones en sus órganos de alcance regional o local de acuerdo a lo que establezca su ROF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3113269" y="1742212"/>
            <a:ext cx="67809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868682" y="1773391"/>
            <a:ext cx="288925" cy="288925"/>
          </a:xfrm>
          <a:prstGeom prst="ellipse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9" name="21 CuadroTexto"/>
          <p:cNvSpPr txBox="1">
            <a:spLocks noChangeArrowheads="1"/>
          </p:cNvSpPr>
          <p:nvPr/>
        </p:nvSpPr>
        <p:spPr bwMode="auto">
          <a:xfrm>
            <a:off x="1304158" y="1781148"/>
            <a:ext cx="1612462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dirty="0"/>
              <a:t>Implementar actividades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057" y="2406323"/>
            <a:ext cx="9398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1235645" y="3861635"/>
            <a:ext cx="1877623" cy="2308322"/>
          </a:xfrm>
          <a:prstGeom prst="rect">
            <a:avLst/>
          </a:prstGeom>
        </p:spPr>
        <p:txBody>
          <a:bodyPr wrap="square" lIns="91437" tIns="45719" rIns="91437" bIns="45719">
            <a:spAutoFit/>
          </a:bodyPr>
          <a:lstStyle/>
          <a:p>
            <a:r>
              <a:rPr lang="es-PE" sz="1600" dirty="0"/>
              <a:t>Implementar actividades y mecanismos de desarrollo de capacidades y competencias en gestión y difusión en materia de contrataciones.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5928177" y="1849643"/>
            <a:ext cx="67809" cy="411543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85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5 Rectángulo"/>
          <p:cNvSpPr>
            <a:spLocks noChangeArrowheads="1"/>
          </p:cNvSpPr>
          <p:nvPr/>
        </p:nvSpPr>
        <p:spPr bwMode="auto">
          <a:xfrm>
            <a:off x="3524251" y="334581"/>
            <a:ext cx="6858000" cy="7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79" tIns="57189" rIns="114379" bIns="57189">
            <a:spAutoFit/>
          </a:bodyPr>
          <a:lstStyle/>
          <a:p>
            <a:pPr defTabSz="1143823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>
                <a:solidFill>
                  <a:srgbClr val="FFFFFF"/>
                </a:solidFill>
                <a:cs typeface="Arial" charset="0"/>
              </a:rPr>
              <a:t>VIII. FORTALECIMIENTO AL MARCO INSTITUCIONAL PARA LA LUCHA CONTRA LA CORRUPCIÓN.</a:t>
            </a:r>
            <a:endParaRPr lang="es-PE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2001" y="1576286"/>
            <a:ext cx="10763251" cy="3993480"/>
          </a:xfrm>
          <a:prstGeom prst="rect">
            <a:avLst/>
          </a:prstGeom>
          <a:noFill/>
        </p:spPr>
        <p:txBody>
          <a:bodyPr lIns="114379" tIns="57189" rIns="114379" bIns="57189">
            <a:spAutoFit/>
          </a:bodyPr>
          <a:lstStyle/>
          <a:p>
            <a:pPr marL="333605" indent="-333605" defTabSz="11438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PE" sz="2400" dirty="0" smtClean="0">
                <a:solidFill>
                  <a:srgbClr val="FF0000"/>
                </a:solidFill>
                <a:cs typeface="Arial" pitchFamily="34" charset="0"/>
              </a:rPr>
              <a:t>Misión</a:t>
            </a:r>
            <a:r>
              <a:rPr lang="es-PE" sz="2400" dirty="0">
                <a:solidFill>
                  <a:srgbClr val="FF0000"/>
                </a:solidFill>
                <a:cs typeface="Arial" pitchFamily="34" charset="0"/>
              </a:rPr>
              <a:t>: Detectar y denunciar el fraude, colusión y corrupción en las contrataciones del Estado</a:t>
            </a:r>
          </a:p>
          <a:p>
            <a:pPr marL="333605" indent="-333605" defTabSz="11438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PE" sz="2400" dirty="0">
                <a:solidFill>
                  <a:srgbClr val="FF0000"/>
                </a:solidFill>
                <a:cs typeface="Arial" pitchFamily="34" charset="0"/>
              </a:rPr>
              <a:t>Miembros:  MEF (preside), OSCE, INDECOPI, Dirección Nacional de la PNP</a:t>
            </a:r>
          </a:p>
          <a:p>
            <a:pPr marL="333605" indent="-333605" defTabSz="11438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PE" sz="2400" dirty="0">
                <a:solidFill>
                  <a:srgbClr val="FF0000"/>
                </a:solidFill>
                <a:cs typeface="Arial" pitchFamily="34" charset="0"/>
              </a:rPr>
              <a:t>Funciones: </a:t>
            </a:r>
          </a:p>
          <a:p>
            <a:pPr marL="559980" indent="-226375" defTabSz="11438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PE" sz="2400" dirty="0">
                <a:solidFill>
                  <a:srgbClr val="FF0000"/>
                </a:solidFill>
                <a:cs typeface="Arial" pitchFamily="34" charset="0"/>
              </a:rPr>
              <a:t>Acceso información </a:t>
            </a:r>
            <a:r>
              <a:rPr lang="es-PE" sz="2400" dirty="0" smtClean="0">
                <a:solidFill>
                  <a:srgbClr val="FF0000"/>
                </a:solidFill>
                <a:cs typeface="Arial" pitchFamily="34" charset="0"/>
              </a:rPr>
              <a:t>sobre contrataciones de Entidades, proveedores </a:t>
            </a:r>
            <a:r>
              <a:rPr lang="es-PE" sz="2400" dirty="0">
                <a:solidFill>
                  <a:srgbClr val="FF0000"/>
                </a:solidFill>
                <a:cs typeface="Arial" pitchFamily="34" charset="0"/>
              </a:rPr>
              <a:t>o terceros.</a:t>
            </a:r>
          </a:p>
          <a:p>
            <a:pPr marL="559980" indent="-226375" defTabSz="11438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PE" sz="2400" dirty="0">
                <a:solidFill>
                  <a:srgbClr val="FF0000"/>
                </a:solidFill>
                <a:cs typeface="Arial" pitchFamily="34" charset="0"/>
              </a:rPr>
              <a:t>Solicitar testimonios – proveedores, servidores públicos </a:t>
            </a:r>
          </a:p>
          <a:p>
            <a:pPr marL="559980" indent="-226375" defTabSz="11438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PE" sz="2400" dirty="0">
                <a:solidFill>
                  <a:srgbClr val="FF0000"/>
                </a:solidFill>
                <a:cs typeface="Arial" pitchFamily="34" charset="0"/>
              </a:rPr>
              <a:t>Mantener la investigación, hasta su conclusión, bajo reserva.</a:t>
            </a:r>
          </a:p>
        </p:txBody>
      </p:sp>
      <p:pic>
        <p:nvPicPr>
          <p:cNvPr id="20485" name="Picture 6" descr="http://derecho.laguia2000.com/wp-content/uploads/2010/06/apelacion-de-sentencias-215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9" y="4809368"/>
            <a:ext cx="1875367" cy="150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3"/>
          <p:cNvSpPr/>
          <p:nvPr/>
        </p:nvSpPr>
        <p:spPr>
          <a:xfrm>
            <a:off x="569283" y="385702"/>
            <a:ext cx="11459960" cy="553996"/>
          </a:xfrm>
          <a:prstGeom prst="rect">
            <a:avLst/>
          </a:prstGeom>
        </p:spPr>
        <p:txBody>
          <a:bodyPr wrap="square" lIns="91437" tIns="45719" rIns="91437" bIns="45719">
            <a:spAutoFit/>
          </a:bodyPr>
          <a:lstStyle/>
          <a:p>
            <a:r>
              <a:rPr lang="es-PE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s-E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Consejo Multisectorial de Monitoreo de las Contrataciones Públicas </a:t>
            </a:r>
            <a:endParaRPr lang="es-PE" sz="3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6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281560"/>
            <a:ext cx="12192000" cy="2560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204952" y="2758965"/>
            <a:ext cx="1149827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altLang="es-PE" sz="6000" b="1" dirty="0" smtClean="0">
                <a:latin typeface="Calibri" pitchFamily="34" charset="0"/>
              </a:rPr>
              <a:t>Órganos Responsables del</a:t>
            </a:r>
            <a:r>
              <a:rPr lang="es-PE" altLang="es-PE" sz="6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altLang="es-PE" sz="6000" b="1" dirty="0">
                <a:latin typeface="Calibri" pitchFamily="34" charset="0"/>
              </a:rPr>
              <a:t>Proceso</a:t>
            </a:r>
          </a:p>
          <a:p>
            <a:pPr algn="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Ley de Contrataciones del Estado (Ley 30225 </a:t>
            </a:r>
            <a:r>
              <a:rPr lang="es-PE" altLang="es-P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  <a:endParaRPr lang="es-PE" altLang="es-P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028574" y="5882297"/>
            <a:ext cx="0" cy="58107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35</a:t>
            </a:fld>
            <a:endParaRPr lang="es-PE"/>
          </a:p>
        </p:txBody>
      </p:sp>
      <p:sp>
        <p:nvSpPr>
          <p:cNvPr id="50178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55725"/>
            <a:ext cx="9821863" cy="50292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altLang="es-PE" b="1" dirty="0" smtClean="0">
                <a:solidFill>
                  <a:schemeClr val="tx1"/>
                </a:solidFill>
              </a:rPr>
              <a:t>Entidad</a:t>
            </a:r>
          </a:p>
          <a:p>
            <a:pPr marL="441325" lvl="1" indent="-346075" algn="just">
              <a:lnSpc>
                <a:spcPct val="100000"/>
              </a:lnSpc>
              <a:spcBef>
                <a:spcPts val="0"/>
              </a:spcBef>
            </a:pPr>
            <a:r>
              <a:rPr lang="es-ES" altLang="es-PE" dirty="0" smtClean="0">
                <a:solidFill>
                  <a:schemeClr val="tx1"/>
                </a:solidFill>
              </a:rPr>
              <a:t>Organiza los procesos </a:t>
            </a:r>
            <a:r>
              <a:rPr lang="es-ES" altLang="es-PE" dirty="0">
                <a:solidFill>
                  <a:schemeClr val="tx1"/>
                </a:solidFill>
              </a:rPr>
              <a:t>como destinatario de los fondos </a:t>
            </a:r>
            <a:r>
              <a:rPr lang="es-ES" altLang="es-PE" dirty="0" smtClean="0">
                <a:solidFill>
                  <a:schemeClr val="tx1"/>
                </a:solidFill>
              </a:rPr>
              <a:t>públicos asignados a la contratación.</a:t>
            </a:r>
            <a:endParaRPr lang="es-ES" altLang="es-PE" dirty="0">
              <a:solidFill>
                <a:schemeClr val="tx1"/>
              </a:solidFill>
            </a:endParaRPr>
          </a:p>
          <a:p>
            <a:pPr marL="441325" lvl="1" indent="-346075" algn="just">
              <a:lnSpc>
                <a:spcPct val="100000"/>
              </a:lnSpc>
              <a:spcBef>
                <a:spcPts val="0"/>
              </a:spcBef>
            </a:pPr>
            <a:r>
              <a:rPr lang="es-ES" altLang="es-PE" dirty="0">
                <a:solidFill>
                  <a:schemeClr val="tx1"/>
                </a:solidFill>
              </a:rPr>
              <a:t>Mediante convenio se puede encargar a otra entidad las actuaciones preparatorias y/o el procedimiento de selección.</a:t>
            </a:r>
          </a:p>
          <a:p>
            <a:pPr marL="441325" lvl="1" indent="-346075" algn="just">
              <a:lnSpc>
                <a:spcPct val="100000"/>
              </a:lnSpc>
              <a:spcBef>
                <a:spcPts val="0"/>
              </a:spcBef>
            </a:pPr>
            <a:r>
              <a:rPr lang="es-ES" altLang="es-PE" dirty="0">
                <a:solidFill>
                  <a:schemeClr val="tx1"/>
                </a:solidFill>
              </a:rPr>
              <a:t>Entidad supervisa </a:t>
            </a:r>
            <a:r>
              <a:rPr lang="es-ES" altLang="es-PE" dirty="0">
                <a:solidFill>
                  <a:srgbClr val="FF0000"/>
                </a:solidFill>
              </a:rPr>
              <a:t>en todos sus niveles</a:t>
            </a:r>
            <a:r>
              <a:rPr lang="es-ES" altLang="es-PE" dirty="0">
                <a:solidFill>
                  <a:schemeClr val="tx1"/>
                </a:solidFill>
              </a:rPr>
              <a:t>, directamente o a través de terceros, todo el proceso de contratación</a:t>
            </a:r>
            <a:r>
              <a:rPr lang="es-ES" altLang="es-PE" dirty="0" smtClean="0">
                <a:solidFill>
                  <a:schemeClr val="tx1"/>
                </a:solidFill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Organización </a:t>
            </a:r>
            <a:r>
              <a:rPr lang="es-PE" altLang="es-PE" sz="3000" dirty="0">
                <a:ea typeface="Calibri" panose="020F0502020204030204" pitchFamily="34" charset="0"/>
                <a:cs typeface="Times New Roman" panose="02020603050405020304" pitchFamily="18" charset="0"/>
              </a:rPr>
              <a:t>de los Procesos de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Contratación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1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36</a:t>
            </a:fld>
            <a:endParaRPr lang="es-PE"/>
          </a:p>
        </p:txBody>
      </p:sp>
      <p:sp>
        <p:nvSpPr>
          <p:cNvPr id="50178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55725"/>
            <a:ext cx="9523413" cy="504507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>
              <a:buNone/>
              <a:defRPr/>
            </a:pPr>
            <a:r>
              <a:rPr lang="es-ES" b="1" dirty="0" smtClean="0">
                <a:solidFill>
                  <a:schemeClr val="tx1"/>
                </a:solidFill>
              </a:rPr>
              <a:t>Titular </a:t>
            </a:r>
            <a:r>
              <a:rPr lang="es-ES" b="1" dirty="0">
                <a:solidFill>
                  <a:schemeClr val="tx1"/>
                </a:solidFill>
              </a:rPr>
              <a:t>de la Entidad</a:t>
            </a:r>
            <a:r>
              <a:rPr lang="es-ES" dirty="0">
                <a:solidFill>
                  <a:schemeClr val="tx1"/>
                </a:solidFill>
              </a:rPr>
              <a:t>, facultades indelegables:</a:t>
            </a:r>
          </a:p>
          <a:p>
            <a:pPr marL="441325" lvl="1" indent="-346075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chemeClr val="tx1"/>
                </a:solidFill>
              </a:rPr>
              <a:t>Declaración de nulidad de oficio</a:t>
            </a:r>
          </a:p>
          <a:p>
            <a:pPr marL="441325" lvl="1" indent="-346075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chemeClr val="tx1"/>
                </a:solidFill>
              </a:rPr>
              <a:t>Autorización de prestación adicional de obra</a:t>
            </a:r>
          </a:p>
          <a:p>
            <a:pPr marL="441325" lvl="1" indent="-346075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chemeClr val="tx1"/>
                </a:solidFill>
              </a:rPr>
              <a:t>Aprobación de contrataciones directas </a:t>
            </a:r>
            <a:r>
              <a:rPr lang="es-PE" dirty="0">
                <a:solidFill>
                  <a:schemeClr val="tx1"/>
                </a:solidFill>
              </a:rPr>
              <a:t>salvo numerales e), g), j), k), l) y m) del art. 27 de Ley </a:t>
            </a:r>
            <a:endParaRPr lang="es-ES" dirty="0">
              <a:solidFill>
                <a:schemeClr val="tx1"/>
              </a:solidFill>
            </a:endParaRPr>
          </a:p>
          <a:p>
            <a:pPr marL="441325" lvl="1" indent="-346075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PE" dirty="0">
                <a:solidFill>
                  <a:schemeClr val="tx1"/>
                </a:solidFill>
              </a:rPr>
              <a:t>Aprobación de ejecución de obras por concurso oferta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 marL="441325" lvl="1" indent="-346075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 smtClean="0">
                <a:solidFill>
                  <a:schemeClr val="tx1"/>
                </a:solidFill>
              </a:rPr>
              <a:t>Aprobación, modificación y exclusión </a:t>
            </a:r>
            <a:r>
              <a:rPr lang="es-ES" dirty="0">
                <a:solidFill>
                  <a:schemeClr val="tx1"/>
                </a:solidFill>
              </a:rPr>
              <a:t>de ficha de </a:t>
            </a:r>
            <a:r>
              <a:rPr lang="es-ES" dirty="0" smtClean="0">
                <a:solidFill>
                  <a:schemeClr val="tx1"/>
                </a:solidFill>
              </a:rPr>
              <a:t>homologación</a:t>
            </a:r>
            <a:r>
              <a:rPr lang="es-ES" altLang="es-PE" dirty="0" smtClean="0">
                <a:solidFill>
                  <a:schemeClr val="tx1"/>
                </a:solidFill>
              </a:rPr>
              <a:t> </a:t>
            </a:r>
            <a:endParaRPr lang="es-ES" altLang="es-PE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Organización </a:t>
            </a:r>
            <a:r>
              <a:rPr lang="es-PE" altLang="es-PE" sz="3000" dirty="0">
                <a:ea typeface="Calibri" panose="020F0502020204030204" pitchFamily="34" charset="0"/>
                <a:cs typeface="Times New Roman" panose="02020603050405020304" pitchFamily="18" charset="0"/>
              </a:rPr>
              <a:t>de los Procesos de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Contratación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3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37</a:t>
            </a:fld>
            <a:endParaRPr lang="es-PE"/>
          </a:p>
        </p:txBody>
      </p:sp>
      <p:sp>
        <p:nvSpPr>
          <p:cNvPr id="50178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03313"/>
            <a:ext cx="9523413" cy="504507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b="1" dirty="0">
                <a:solidFill>
                  <a:schemeClr val="tx1"/>
                </a:solidFill>
              </a:rPr>
              <a:t>Área usuaria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chemeClr val="tx1"/>
                </a:solidFill>
              </a:rPr>
              <a:t>Requiere bienes, servicios y </a:t>
            </a:r>
            <a:r>
              <a:rPr lang="es-ES" dirty="0" smtClean="0">
                <a:solidFill>
                  <a:schemeClr val="tx1"/>
                </a:solidFill>
              </a:rPr>
              <a:t>obras o canaliza </a:t>
            </a:r>
            <a:r>
              <a:rPr lang="es-ES" dirty="0">
                <a:solidFill>
                  <a:schemeClr val="tx1"/>
                </a:solidFill>
              </a:rPr>
              <a:t>requerimientos formulados por otras áreas, por especialidad y funciones </a:t>
            </a: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PE" dirty="0">
                <a:solidFill>
                  <a:schemeClr val="tx1"/>
                </a:solidFill>
              </a:rPr>
              <a:t>Es responsable de la adecuada formulación del requerimiento, debiendo asegurar la calidad técnica y reducir la necesidad de su reformulación por errores o deficiencias técnicas que repercutan en el proceso de contratación </a:t>
            </a:r>
            <a:endParaRPr lang="es-ES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0000"/>
                </a:solidFill>
              </a:rPr>
              <a:t>Colabora y participa en la planificación de las contrataciones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0000"/>
                </a:solidFill>
              </a:rPr>
              <a:t>Verifica las contrataciones efectuadas a su requerimiento, previas a su conformidad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0000"/>
                </a:solidFill>
              </a:rPr>
              <a:t>Supervisa la ejecución del contrato, salvo que se asigne tal función a otro órgano.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>
              <a:solidFill>
                <a:srgbClr val="FF0000"/>
              </a:solidFill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Organización </a:t>
            </a:r>
            <a:r>
              <a:rPr lang="es-PE" altLang="es-PE" sz="3000" dirty="0">
                <a:ea typeface="Calibri" panose="020F0502020204030204" pitchFamily="34" charset="0"/>
                <a:cs typeface="Times New Roman" panose="02020603050405020304" pitchFamily="18" charset="0"/>
              </a:rPr>
              <a:t>de los Procesos de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Contratación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1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38</a:t>
            </a:fld>
            <a:endParaRPr lang="es-PE"/>
          </a:p>
        </p:txBody>
      </p:sp>
      <p:sp>
        <p:nvSpPr>
          <p:cNvPr id="50178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55725"/>
            <a:ext cx="9775825" cy="504507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b="1" dirty="0">
                <a:solidFill>
                  <a:schemeClr val="tx1"/>
                </a:solidFill>
              </a:rPr>
              <a:t>Órgano Encargado de las Contrataciones-OEC</a:t>
            </a:r>
            <a:endParaRPr lang="es-PE" b="1" dirty="0">
              <a:solidFill>
                <a:schemeClr val="tx1"/>
              </a:solidFill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chemeClr val="tx1"/>
                </a:solidFill>
              </a:rPr>
              <a:t>Realiza actividades relativas a la gestión del abastecimiento al interior </a:t>
            </a:r>
            <a:r>
              <a:rPr lang="es-ES" dirty="0" smtClean="0">
                <a:solidFill>
                  <a:schemeClr val="tx1"/>
                </a:solidFill>
              </a:rPr>
              <a:t>de  </a:t>
            </a:r>
            <a:r>
              <a:rPr lang="es-ES" dirty="0">
                <a:solidFill>
                  <a:schemeClr val="tx1"/>
                </a:solidFill>
              </a:rPr>
              <a:t>la Entidad, </a:t>
            </a:r>
            <a:r>
              <a:rPr lang="es-ES" dirty="0">
                <a:solidFill>
                  <a:srgbClr val="FF0000"/>
                </a:solidFill>
              </a:rPr>
              <a:t>incluida la gestión administrativa de los </a:t>
            </a:r>
            <a:r>
              <a:rPr lang="es-ES" dirty="0" smtClean="0">
                <a:solidFill>
                  <a:srgbClr val="FF0000"/>
                </a:solidFill>
              </a:rPr>
              <a:t>contratos que involucra: </a:t>
            </a:r>
          </a:p>
          <a:p>
            <a:pPr marL="908050" lvl="1" indent="-457200">
              <a:buFont typeface="Arial" pitchFamily="34" charset="0"/>
              <a:buChar char="-"/>
              <a:defRPr/>
            </a:pPr>
            <a:r>
              <a:rPr lang="es-ES" dirty="0" smtClean="0">
                <a:solidFill>
                  <a:srgbClr val="FF0000"/>
                </a:solidFill>
              </a:rPr>
              <a:t>Trámite </a:t>
            </a:r>
            <a:r>
              <a:rPr lang="es-ES" dirty="0">
                <a:solidFill>
                  <a:srgbClr val="FF0000"/>
                </a:solidFill>
              </a:rPr>
              <a:t>de </a:t>
            </a:r>
            <a:r>
              <a:rPr lang="es-ES" dirty="0" smtClean="0">
                <a:solidFill>
                  <a:srgbClr val="FF0000"/>
                </a:solidFill>
              </a:rPr>
              <a:t>su perfeccionamiento</a:t>
            </a:r>
            <a:endParaRPr lang="es-ES" dirty="0">
              <a:solidFill>
                <a:srgbClr val="FF0000"/>
              </a:solidFill>
            </a:endParaRPr>
          </a:p>
          <a:p>
            <a:pPr marL="908050" lvl="1" indent="-457200">
              <a:buFont typeface="Arial" pitchFamily="34" charset="0"/>
              <a:buChar char="-"/>
              <a:defRPr/>
            </a:pPr>
            <a:r>
              <a:rPr lang="es-ES" dirty="0">
                <a:solidFill>
                  <a:srgbClr val="FF0000"/>
                </a:solidFill>
              </a:rPr>
              <a:t>Aplicación de penalidades</a:t>
            </a:r>
          </a:p>
          <a:p>
            <a:pPr marL="908050" lvl="1" indent="-457200">
              <a:buFont typeface="Arial" pitchFamily="34" charset="0"/>
              <a:buChar char="-"/>
              <a:defRPr/>
            </a:pPr>
            <a:r>
              <a:rPr lang="es-ES" dirty="0">
                <a:solidFill>
                  <a:srgbClr val="FF0000"/>
                </a:solidFill>
              </a:rPr>
              <a:t>Procedimiento de </a:t>
            </a:r>
            <a:r>
              <a:rPr lang="es-ES" dirty="0" smtClean="0">
                <a:solidFill>
                  <a:srgbClr val="FF0000"/>
                </a:solidFill>
              </a:rPr>
              <a:t>pago </a:t>
            </a:r>
            <a:endParaRPr lang="es-ES" dirty="0">
              <a:solidFill>
                <a:srgbClr val="FF0000"/>
              </a:solidFill>
            </a:endParaRPr>
          </a:p>
          <a:p>
            <a:pPr marL="908050" lvl="1" indent="-457200">
              <a:buFont typeface="Arial" pitchFamily="34" charset="0"/>
              <a:buChar char="-"/>
              <a:defRPr/>
            </a:pPr>
            <a:r>
              <a:rPr lang="es-ES" dirty="0" smtClean="0">
                <a:solidFill>
                  <a:srgbClr val="FF0000"/>
                </a:solidFill>
              </a:rPr>
              <a:t>Otras actividades </a:t>
            </a:r>
            <a:r>
              <a:rPr lang="es-ES" dirty="0">
                <a:solidFill>
                  <a:srgbClr val="FF0000"/>
                </a:solidFill>
              </a:rPr>
              <a:t>de índole </a:t>
            </a:r>
            <a:r>
              <a:rPr lang="es-ES" dirty="0" smtClean="0">
                <a:solidFill>
                  <a:srgbClr val="FF0000"/>
                </a:solidFill>
              </a:rPr>
              <a:t>administrativo</a:t>
            </a:r>
          </a:p>
          <a:p>
            <a:pPr marL="268288" lvl="1" indent="-268288">
              <a:defRPr/>
            </a:pPr>
            <a:r>
              <a:rPr lang="es-ES" dirty="0">
                <a:solidFill>
                  <a:schemeClr val="tx1"/>
                </a:solidFill>
              </a:rPr>
              <a:t>Certificación de sus servidores se realiza por </a:t>
            </a:r>
            <a:r>
              <a:rPr lang="es-ES" dirty="0">
                <a:solidFill>
                  <a:srgbClr val="FF0000"/>
                </a:solidFill>
              </a:rPr>
              <a:t>niveles y perfiles </a:t>
            </a:r>
            <a:r>
              <a:rPr lang="es-ES" dirty="0">
                <a:solidFill>
                  <a:schemeClr val="tx1"/>
                </a:solidFill>
              </a:rPr>
              <a:t>de acuerdo a Directiva del OSCE. </a:t>
            </a: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MX" dirty="0">
              <a:solidFill>
                <a:schemeClr val="tx1"/>
              </a:solidFill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b="1" dirty="0">
                <a:solidFill>
                  <a:schemeClr val="tx1"/>
                </a:solidFill>
              </a:rPr>
              <a:t>Comité de Selección</a:t>
            </a: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chemeClr val="tx1"/>
                </a:solidFill>
              </a:rPr>
              <a:t>Órgano colegiado encargado de seleccionar al proveedor que brinde bienes, servicios y obras requeridos</a:t>
            </a:r>
            <a:endParaRPr lang="es-PE" altLang="es-PE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>
              <a:solidFill>
                <a:srgbClr val="FF0000"/>
              </a:solidFill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Organización </a:t>
            </a:r>
            <a:r>
              <a:rPr lang="es-PE" altLang="es-PE" sz="3000" dirty="0">
                <a:ea typeface="Calibri" panose="020F0502020204030204" pitchFamily="34" charset="0"/>
                <a:cs typeface="Times New Roman" panose="02020603050405020304" pitchFamily="18" charset="0"/>
              </a:rPr>
              <a:t>de los Procesos de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Contratación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9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39</a:t>
            </a:fld>
            <a:endParaRPr lang="es-PE"/>
          </a:p>
        </p:txBody>
      </p:sp>
      <p:sp>
        <p:nvSpPr>
          <p:cNvPr id="5427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6663"/>
            <a:ext cx="9979025" cy="457676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28637" lvl="1" indent="-342900" algn="just">
              <a:lnSpc>
                <a:spcPct val="100000"/>
              </a:lnSpc>
            </a:pPr>
            <a:r>
              <a:rPr lang="es-ES" altLang="es-PE" dirty="0">
                <a:solidFill>
                  <a:schemeClr val="tx1"/>
                </a:solidFill>
              </a:rPr>
              <a:t>Todas aquellas personas que intervengan en los procesos de contratación por o a nombre de la Entidad, con independencia del régimen jurídico que los vincule con esta, son responsables en el ámbito de las actuaciones que realicen de efectuar </a:t>
            </a:r>
            <a:r>
              <a:rPr lang="es-ES" altLang="es-PE" dirty="0">
                <a:solidFill>
                  <a:srgbClr val="FF0000"/>
                </a:solidFill>
              </a:rPr>
              <a:t>contrataciones de manera eficiente, maximizando los recursos públicos invertidos y bajo el enfoque de gestión por resultados</a:t>
            </a:r>
            <a:r>
              <a:rPr lang="es-ES" altLang="es-PE" dirty="0" smtClean="0">
                <a:solidFill>
                  <a:srgbClr val="FF0000"/>
                </a:solidFill>
              </a:rPr>
              <a:t>.</a:t>
            </a:r>
          </a:p>
          <a:p>
            <a:pPr marL="528637" lvl="1" indent="-342900" algn="just">
              <a:lnSpc>
                <a:spcPct val="100000"/>
              </a:lnSpc>
              <a:defRPr/>
            </a:pPr>
            <a:r>
              <a:rPr lang="es-ES" dirty="0">
                <a:solidFill>
                  <a:schemeClr val="tx1"/>
                </a:solidFill>
              </a:rPr>
              <a:t>Cumplimento de la Ley y su Reglamento</a:t>
            </a:r>
          </a:p>
          <a:p>
            <a:pPr marL="528637" lvl="1" indent="-342900" algn="just">
              <a:lnSpc>
                <a:spcPct val="100000"/>
              </a:lnSpc>
              <a:defRPr/>
            </a:pPr>
            <a:r>
              <a:rPr lang="es-ES" dirty="0">
                <a:solidFill>
                  <a:schemeClr val="tx1"/>
                </a:solidFill>
              </a:rPr>
              <a:t>Cumplimiento de los principios</a:t>
            </a:r>
          </a:p>
          <a:p>
            <a:pPr marL="528637" lvl="1" indent="-342900" algn="just">
              <a:lnSpc>
                <a:spcPct val="100000"/>
              </a:lnSpc>
              <a:defRPr/>
            </a:pPr>
            <a:r>
              <a:rPr lang="es-ES" dirty="0">
                <a:solidFill>
                  <a:schemeClr val="tx1"/>
                </a:solidFill>
              </a:rPr>
              <a:t>Sin perjuicio de los márgenes de discrecionalidad </a:t>
            </a:r>
            <a:r>
              <a:rPr lang="es-ES" dirty="0">
                <a:solidFill>
                  <a:srgbClr val="FF0000"/>
                </a:solidFill>
              </a:rPr>
              <a:t>para optar por la decisión administrativa debidamente sustentada que se considere mas conveniente, dentro del marco que establece la Ley</a:t>
            </a:r>
          </a:p>
          <a:p>
            <a:pPr marL="528637" lvl="1" indent="-342900" algn="just">
              <a:lnSpc>
                <a:spcPct val="100000"/>
              </a:lnSpc>
              <a:defRPr/>
            </a:pPr>
            <a:r>
              <a:rPr lang="es-ES" dirty="0">
                <a:solidFill>
                  <a:schemeClr val="tx1"/>
                </a:solidFill>
              </a:rPr>
              <a:t>Responsabilidad se determina de acuerdo al régimen jurídico, sin perjuicio de las responsabilidades civiles y penales  </a:t>
            </a:r>
          </a:p>
          <a:p>
            <a:pPr marL="0" lvl="1" indent="0" algn="just">
              <a:lnSpc>
                <a:spcPct val="100000"/>
              </a:lnSpc>
              <a:buNone/>
            </a:pPr>
            <a:endParaRPr lang="es-ES" altLang="es-PE" sz="20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Responsabilidad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5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52761" y="273439"/>
            <a:ext cx="10546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cs typeface="Arial" charset="0"/>
              </a:rPr>
              <a:t>¿Qué es Gestión por Resultados?</a:t>
            </a:r>
            <a:endParaRPr lang="es-PE" sz="3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39800" y="1507067"/>
            <a:ext cx="9838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/>
              <a:t>También </a:t>
            </a:r>
            <a:r>
              <a:rPr lang="es-PE" sz="2400" dirty="0"/>
              <a:t>denominada administración por </a:t>
            </a:r>
            <a:r>
              <a:rPr lang="es-PE" sz="2400" dirty="0" smtClean="0"/>
              <a:t>objetivos </a:t>
            </a:r>
            <a:r>
              <a:rPr lang="es-PE" sz="2400" dirty="0"/>
              <a:t>es un enfoque de gestión que busca incrementar la eficacia y el impacto de las políticas del sector público a través de una mayor </a:t>
            </a:r>
            <a:r>
              <a:rPr lang="es-PE" sz="2400" dirty="0" smtClean="0"/>
              <a:t>responsabilidad </a:t>
            </a:r>
            <a:r>
              <a:rPr lang="es-PE" sz="2400" dirty="0"/>
              <a:t>de los funcionarios por los resultados de su gestión. </a:t>
            </a:r>
            <a:endParaRPr lang="es-PE" sz="2400" dirty="0" smtClean="0"/>
          </a:p>
          <a:p>
            <a:pPr algn="just"/>
            <a:endParaRPr lang="es-PE" sz="2400" dirty="0"/>
          </a:p>
          <a:p>
            <a:pPr algn="just"/>
            <a:r>
              <a:rPr lang="es-PE" sz="2400" dirty="0"/>
              <a:t>Se caracteriza por la adecuación flexible de los recursos, sistemas de gestión y estructura de responsabilidades, a un conjunto de resultados estratégicos precisos, definidos y dados a conocer con antelación, posibles de cumplir en un período establecido de tiempo</a:t>
            </a:r>
            <a:r>
              <a:rPr lang="es-PE" sz="2400" dirty="0" smtClean="0"/>
              <a:t>.</a:t>
            </a:r>
          </a:p>
          <a:p>
            <a:pPr algn="just"/>
            <a:endParaRPr lang="es-PE" dirty="0" smtClean="0"/>
          </a:p>
          <a:p>
            <a:pPr algn="just"/>
            <a:endParaRPr lang="es-PE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3" y="5197724"/>
            <a:ext cx="3843867" cy="166027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38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281560"/>
            <a:ext cx="12192000" cy="2560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283779" y="2963917"/>
            <a:ext cx="1141944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altLang="es-PE" sz="6000" b="1" dirty="0">
                <a:latin typeface="Calibri" pitchFamily="34" charset="0"/>
              </a:rPr>
              <a:t>Registro Nacional de Proveedores</a:t>
            </a:r>
          </a:p>
          <a:p>
            <a:pPr algn="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Ley de Contrataciones del Estado (Ley 30225 </a:t>
            </a:r>
            <a:r>
              <a:rPr lang="es-PE" altLang="es-P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  <a:endParaRPr lang="es-PE" altLang="es-P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028574" y="5882297"/>
            <a:ext cx="0" cy="58107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40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80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41</a:t>
            </a:fld>
            <a:endParaRPr lang="es-PE"/>
          </a:p>
        </p:txBody>
      </p:sp>
      <p:sp>
        <p:nvSpPr>
          <p:cNvPr id="5427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6663"/>
            <a:ext cx="9979025" cy="457676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28637" lvl="1" indent="-342900" algn="just">
              <a:lnSpc>
                <a:spcPct val="100000"/>
              </a:lnSpc>
            </a:pPr>
            <a:r>
              <a:rPr lang="es-PE" dirty="0" smtClean="0"/>
              <a:t>Sistema </a:t>
            </a:r>
            <a:r>
              <a:rPr lang="es-PE" dirty="0"/>
              <a:t>de información oﬁcial único de la Administración Pública que tiene por objeto registrar y mantener actualizada durante su permanencia en el registro, la información general y relevante de los proveedores interesados en participar en las contrataciones que realiza el Estado</a:t>
            </a:r>
            <a:r>
              <a:rPr lang="es-PE" dirty="0" smtClean="0"/>
              <a:t>.</a:t>
            </a:r>
          </a:p>
          <a:p>
            <a:pPr marL="528637" lvl="1" indent="-342900" algn="just">
              <a:lnSpc>
                <a:spcPct val="100000"/>
              </a:lnSpc>
            </a:pPr>
            <a:r>
              <a:rPr lang="es-PE" dirty="0" smtClean="0"/>
              <a:t>Para </a:t>
            </a:r>
            <a:r>
              <a:rPr lang="es-PE" dirty="0"/>
              <a:t>ser participante, postor, contratista y/o subcontratista del Estado se requiere estar inscrito en dicho </a:t>
            </a:r>
            <a:r>
              <a:rPr lang="es-PE" dirty="0" smtClean="0"/>
              <a:t>Registro. </a:t>
            </a:r>
            <a:r>
              <a:rPr lang="es-PE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Contrataciones &gt; a </a:t>
            </a:r>
            <a:r>
              <a:rPr lang="es-PE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1UIT.</a:t>
            </a:r>
          </a:p>
          <a:p>
            <a:pPr marL="528637" lvl="1" indent="-342900" algn="just">
              <a:lnSpc>
                <a:spcPct val="100000"/>
              </a:lnSpc>
            </a:pPr>
            <a:r>
              <a:rPr lang="es-PE" dirty="0" smtClean="0"/>
              <a:t>La </a:t>
            </a:r>
            <a:r>
              <a:rPr lang="es-PE" dirty="0"/>
              <a:t>presentación de documentación falsa o información inexacta ante </a:t>
            </a:r>
            <a:r>
              <a:rPr lang="es-PE" dirty="0" smtClean="0"/>
              <a:t>dicho </a:t>
            </a:r>
            <a:r>
              <a:rPr lang="es-PE" dirty="0"/>
              <a:t>Registro </a:t>
            </a:r>
            <a:r>
              <a:rPr lang="es-PE" dirty="0" smtClean="0"/>
              <a:t>habilita </a:t>
            </a:r>
            <a:r>
              <a:rPr lang="es-PE" dirty="0"/>
              <a:t>la declaración de nulidad del acto correspondiente</a:t>
            </a:r>
            <a:r>
              <a:rPr lang="es-PE" dirty="0" smtClean="0"/>
              <a:t>.</a:t>
            </a:r>
          </a:p>
          <a:p>
            <a:pPr marL="528637" lvl="1" indent="-342900" algn="just">
              <a:lnSpc>
                <a:spcPct val="100000"/>
              </a:lnSpc>
            </a:pPr>
            <a:r>
              <a:rPr lang="es-PE" dirty="0"/>
              <a:t>Entidades solo pueden llevar un listado interno de proveedores, cuya incorporación es discrecional y gratuita y no puede ser requisito para participación en los procedimientos de selección que la Entidad realice.</a:t>
            </a:r>
          </a:p>
          <a:p>
            <a:pPr marL="185737" lvl="1" indent="0" algn="just">
              <a:lnSpc>
                <a:spcPct val="100000"/>
              </a:lnSpc>
              <a:buNone/>
            </a:pPr>
            <a:r>
              <a:rPr lang="es-PE" dirty="0" smtClean="0"/>
              <a:t> </a:t>
            </a:r>
          </a:p>
          <a:p>
            <a:pPr marL="528637" lvl="1" indent="-342900" algn="just">
              <a:lnSpc>
                <a:spcPct val="100000"/>
              </a:lnSpc>
            </a:pPr>
            <a:endParaRPr lang="es-ES" dirty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185737" lvl="1" indent="0" algn="just">
              <a:lnSpc>
                <a:spcPct val="100000"/>
              </a:lnSpc>
              <a:buNone/>
            </a:pPr>
            <a:r>
              <a:rPr lang="es-PE" dirty="0" smtClean="0"/>
              <a:t> </a:t>
            </a:r>
          </a:p>
          <a:p>
            <a:pPr marL="528637" lvl="1" indent="-342900" algn="just">
              <a:lnSpc>
                <a:spcPct val="100000"/>
              </a:lnSpc>
            </a:pPr>
            <a:endParaRPr lang="es-ES" altLang="es-PE" sz="20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Registro Nacional de Proveedores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1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42</a:t>
            </a:fld>
            <a:endParaRPr lang="es-PE"/>
          </a:p>
        </p:txBody>
      </p:sp>
      <p:sp>
        <p:nvSpPr>
          <p:cNvPr id="5427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6663"/>
            <a:ext cx="9979025" cy="511651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28637" lvl="1" indent="-342900" algn="just">
              <a:lnSpc>
                <a:spcPct val="100000"/>
              </a:lnSpc>
            </a:pPr>
            <a:r>
              <a:rPr lang="es-PE" dirty="0" smtClean="0"/>
              <a:t>Se inscriben personas naturales o jurídicas, nacionales u extranjeras,  proveedores de bienes y servicios, consultores de obras y ejecutores de obras.  La inscripción tiene una vigencia de 1 año.</a:t>
            </a:r>
          </a:p>
          <a:p>
            <a:pPr marL="528637" lvl="1" indent="-342900" algn="just">
              <a:lnSpc>
                <a:spcPct val="100000"/>
              </a:lnSpc>
            </a:pPr>
            <a:r>
              <a:rPr lang="es-PE" dirty="0" smtClean="0"/>
              <a:t>Proveedores </a:t>
            </a:r>
            <a:r>
              <a:rPr lang="es-PE" dirty="0"/>
              <a:t>son responsables de que su inscripción </a:t>
            </a:r>
            <a:r>
              <a:rPr lang="es-PE" dirty="0" smtClean="0"/>
              <a:t>se </a:t>
            </a:r>
            <a:r>
              <a:rPr lang="es-PE" dirty="0"/>
              <a:t>encuentre vigente, así como no estar inhabilitado </a:t>
            </a:r>
            <a:r>
              <a:rPr lang="es-PE" dirty="0">
                <a:solidFill>
                  <a:srgbClr val="FF0000"/>
                </a:solidFill>
              </a:rPr>
              <a:t>o suspendido</a:t>
            </a:r>
            <a:r>
              <a:rPr lang="es-PE" dirty="0"/>
              <a:t>, al registrarse como participantes, en la presentación de ofertas, en el otorgamiento de la buena pro y en el perfeccionamiento del contrato. Las Entidades son responsables de verificar la vigencia de la inscripción en </a:t>
            </a:r>
            <a:r>
              <a:rPr lang="es-PE" dirty="0" smtClean="0"/>
              <a:t>dichos </a:t>
            </a:r>
            <a:r>
              <a:rPr lang="es-PE" dirty="0"/>
              <a:t>momentos</a:t>
            </a:r>
            <a:r>
              <a:rPr lang="es-PE" dirty="0" smtClean="0"/>
              <a:t>.</a:t>
            </a:r>
          </a:p>
          <a:p>
            <a:pPr marL="528637" lvl="1" indent="-342900" algn="just">
              <a:lnSpc>
                <a:spcPct val="100000"/>
              </a:lnSpc>
            </a:pPr>
            <a:r>
              <a:rPr lang="es-PE" dirty="0" smtClean="0"/>
              <a:t>Proveedores </a:t>
            </a:r>
            <a:r>
              <a:rPr lang="es-PE" dirty="0"/>
              <a:t>registrados </a:t>
            </a:r>
            <a:r>
              <a:rPr lang="es-PE" dirty="0" smtClean="0"/>
              <a:t>deben mantener </a:t>
            </a:r>
            <a:r>
              <a:rPr lang="es-PE" dirty="0"/>
              <a:t>actualizada su </a:t>
            </a:r>
            <a:r>
              <a:rPr lang="es-PE" dirty="0" smtClean="0"/>
              <a:t>información.</a:t>
            </a:r>
          </a:p>
          <a:p>
            <a:pPr marL="528637" lvl="1" indent="-342900" algn="just">
              <a:lnSpc>
                <a:spcPct val="100000"/>
              </a:lnSpc>
            </a:pPr>
            <a:r>
              <a:rPr lang="es-PE" dirty="0" smtClean="0"/>
              <a:t>A los consultores de obras se les asigna especialidades y </a:t>
            </a:r>
            <a:r>
              <a:rPr lang="es-PE" dirty="0" smtClean="0">
                <a:solidFill>
                  <a:srgbClr val="FF0000"/>
                </a:solidFill>
              </a:rPr>
              <a:t>categorías, </a:t>
            </a:r>
            <a:r>
              <a:rPr lang="es-PE" dirty="0"/>
              <a:t>y a los </a:t>
            </a:r>
            <a:r>
              <a:rPr lang="es-PE" dirty="0" smtClean="0"/>
              <a:t>ejecutores de obras se les asigna una capacidad máxima de contratación, en función a su capital social y a su experiencia de los últimos 5 años.</a:t>
            </a:r>
            <a:endParaRPr lang="es-ES" dirty="0"/>
          </a:p>
          <a:p>
            <a:pPr marL="528637" lvl="1" indent="-342900" algn="just">
              <a:lnSpc>
                <a:spcPct val="100000"/>
              </a:lnSpc>
            </a:pPr>
            <a:endParaRPr lang="es-ES" dirty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185737" lvl="1" indent="0" algn="just">
              <a:lnSpc>
                <a:spcPct val="100000"/>
              </a:lnSpc>
              <a:buNone/>
            </a:pPr>
            <a:r>
              <a:rPr lang="es-PE" dirty="0" smtClean="0"/>
              <a:t> </a:t>
            </a:r>
          </a:p>
          <a:p>
            <a:pPr marL="528637" lvl="1" indent="-342900" algn="just">
              <a:lnSpc>
                <a:spcPct val="100000"/>
              </a:lnSpc>
            </a:pPr>
            <a:endParaRPr lang="es-ES" dirty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185737" lvl="1" indent="0" algn="just">
              <a:lnSpc>
                <a:spcPct val="100000"/>
              </a:lnSpc>
              <a:buNone/>
            </a:pPr>
            <a:r>
              <a:rPr lang="es-PE" dirty="0" smtClean="0"/>
              <a:t> </a:t>
            </a:r>
          </a:p>
          <a:p>
            <a:pPr marL="528637" lvl="1" indent="-342900" algn="just">
              <a:lnSpc>
                <a:spcPct val="100000"/>
              </a:lnSpc>
            </a:pPr>
            <a:endParaRPr lang="es-ES" altLang="es-PE" sz="20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Registro Nacional de Proveedores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30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43</a:t>
            </a:fld>
            <a:endParaRPr lang="es-PE"/>
          </a:p>
        </p:txBody>
      </p:sp>
      <p:sp>
        <p:nvSpPr>
          <p:cNvPr id="5427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6663"/>
            <a:ext cx="9285288" cy="511651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4150" lvl="1" indent="-184150" algn="just">
              <a:lnSpc>
                <a:spcPct val="100000"/>
              </a:lnSpc>
              <a:buNone/>
            </a:pPr>
            <a:r>
              <a:rPr lang="es-PE" sz="2800" dirty="0" smtClean="0"/>
              <a:t>Especialidades de Consultores </a:t>
            </a:r>
            <a:r>
              <a:rPr lang="es-PE" sz="2800" dirty="0"/>
              <a:t>de </a:t>
            </a:r>
            <a:r>
              <a:rPr lang="es-PE" sz="2800" dirty="0" smtClean="0"/>
              <a:t>obras</a:t>
            </a:r>
          </a:p>
          <a:p>
            <a:pPr marL="184150" lvl="1" indent="-184150" algn="just">
              <a:lnSpc>
                <a:spcPct val="100000"/>
              </a:lnSpc>
              <a:buNone/>
            </a:pPr>
            <a:endParaRPr lang="es-PE" sz="2800" dirty="0"/>
          </a:p>
          <a:p>
            <a:pPr lvl="0"/>
            <a:r>
              <a:rPr lang="es-PE" sz="2400" dirty="0"/>
              <a:t>Consultoría en obras urbanas edificaciones y afines</a:t>
            </a:r>
            <a:endParaRPr lang="es-ES" sz="2400" dirty="0"/>
          </a:p>
          <a:p>
            <a:r>
              <a:rPr lang="es-PE" sz="2400" dirty="0"/>
              <a:t>Consultoría en obras viales, puertos y afines</a:t>
            </a:r>
            <a:endParaRPr lang="es-ES" sz="2400" dirty="0"/>
          </a:p>
          <a:p>
            <a:r>
              <a:rPr lang="es-PE" sz="2400" dirty="0"/>
              <a:t>Consultoría en obras de saneamiento y afines</a:t>
            </a:r>
          </a:p>
          <a:p>
            <a:r>
              <a:rPr lang="es-PE" sz="2400" dirty="0"/>
              <a:t>Consultoría en obras electromecánicas, energéticas, </a:t>
            </a:r>
            <a:r>
              <a:rPr lang="es-PE" sz="2400" dirty="0" smtClean="0">
                <a:solidFill>
                  <a:srgbClr val="FF0000"/>
                </a:solidFill>
              </a:rPr>
              <a:t>telecomunicaciones </a:t>
            </a:r>
            <a:r>
              <a:rPr lang="es-PE" sz="2400" dirty="0" smtClean="0"/>
              <a:t>y </a:t>
            </a:r>
            <a:r>
              <a:rPr lang="es-PE" sz="2400" dirty="0"/>
              <a:t>afines</a:t>
            </a:r>
            <a:endParaRPr lang="es-ES" sz="2400" dirty="0"/>
          </a:p>
          <a:p>
            <a:r>
              <a:rPr lang="es-PE" sz="2400" dirty="0"/>
              <a:t>Consultoría en obras de represas , irrigaciones y afines</a:t>
            </a:r>
            <a:endParaRPr lang="es-ES" sz="2400" dirty="0"/>
          </a:p>
          <a:p>
            <a:pPr lvl="0"/>
            <a:endParaRPr lang="es-ES" sz="2400" dirty="0"/>
          </a:p>
          <a:p>
            <a:pPr marL="184150" lvl="1" indent="-184150" algn="just">
              <a:lnSpc>
                <a:spcPct val="100000"/>
              </a:lnSpc>
              <a:buNone/>
            </a:pPr>
            <a:endParaRPr lang="es-PE" sz="2800" dirty="0" smtClean="0"/>
          </a:p>
          <a:p>
            <a:pPr marL="184150" lvl="1" indent="-184150" algn="just">
              <a:lnSpc>
                <a:spcPct val="100000"/>
              </a:lnSpc>
              <a:buNone/>
            </a:pPr>
            <a:endParaRPr lang="es-PE" sz="2800" dirty="0"/>
          </a:p>
          <a:p>
            <a:pPr marL="184150" lvl="1" indent="-184150" algn="just">
              <a:lnSpc>
                <a:spcPct val="100000"/>
              </a:lnSpc>
              <a:buNone/>
            </a:pPr>
            <a:endParaRPr lang="es-ES" sz="2800" dirty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185737" lvl="1" indent="0" algn="just">
              <a:lnSpc>
                <a:spcPct val="100000"/>
              </a:lnSpc>
              <a:buNone/>
            </a:pPr>
            <a:r>
              <a:rPr lang="es-PE" dirty="0" smtClean="0"/>
              <a:t> </a:t>
            </a:r>
          </a:p>
          <a:p>
            <a:pPr marL="528637" lvl="1" indent="-342900" algn="just">
              <a:lnSpc>
                <a:spcPct val="100000"/>
              </a:lnSpc>
            </a:pPr>
            <a:endParaRPr lang="es-ES" dirty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185737" lvl="1" indent="0" algn="just">
              <a:lnSpc>
                <a:spcPct val="100000"/>
              </a:lnSpc>
              <a:buNone/>
            </a:pPr>
            <a:r>
              <a:rPr lang="es-PE" dirty="0" smtClean="0"/>
              <a:t> </a:t>
            </a:r>
          </a:p>
          <a:p>
            <a:pPr marL="528637" lvl="1" indent="-342900" algn="just">
              <a:lnSpc>
                <a:spcPct val="100000"/>
              </a:lnSpc>
            </a:pPr>
            <a:endParaRPr lang="es-ES" altLang="es-PE" sz="20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Registro Nacional de Proveedores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44</a:t>
            </a:fld>
            <a:endParaRPr lang="es-PE"/>
          </a:p>
        </p:txBody>
      </p:sp>
      <p:sp>
        <p:nvSpPr>
          <p:cNvPr id="5427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6663"/>
            <a:ext cx="9979025" cy="511651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4150" lvl="1" indent="-184150" algn="just">
              <a:lnSpc>
                <a:spcPct val="100000"/>
              </a:lnSpc>
              <a:buNone/>
            </a:pPr>
            <a:r>
              <a:rPr lang="es-PE" sz="2800" dirty="0"/>
              <a:t>Asignación de Especialidades y </a:t>
            </a:r>
            <a:r>
              <a:rPr lang="es-PE" sz="2800" dirty="0" smtClean="0"/>
              <a:t>Categorías </a:t>
            </a:r>
            <a:r>
              <a:rPr lang="es-PE" sz="2800" dirty="0"/>
              <a:t>a </a:t>
            </a:r>
            <a:r>
              <a:rPr lang="es-PE" sz="2800" dirty="0" smtClean="0"/>
              <a:t>Consultores </a:t>
            </a:r>
            <a:r>
              <a:rPr lang="es-PE" sz="2800" dirty="0"/>
              <a:t>de </a:t>
            </a:r>
            <a:r>
              <a:rPr lang="es-PE" sz="2800" dirty="0" smtClean="0"/>
              <a:t>obras</a:t>
            </a:r>
          </a:p>
          <a:p>
            <a:pPr marL="184150" lvl="1" indent="-184150" algn="just">
              <a:lnSpc>
                <a:spcPct val="100000"/>
              </a:lnSpc>
              <a:buNone/>
            </a:pPr>
            <a:endParaRPr lang="es-PE" sz="2800" dirty="0"/>
          </a:p>
          <a:p>
            <a:r>
              <a:rPr lang="es-PE" sz="2400" dirty="0">
                <a:solidFill>
                  <a:srgbClr val="000000"/>
                </a:solidFill>
              </a:rPr>
              <a:t>Persona </a:t>
            </a:r>
            <a:r>
              <a:rPr lang="es-PE" sz="2400" dirty="0" smtClean="0">
                <a:solidFill>
                  <a:srgbClr val="000000"/>
                </a:solidFill>
              </a:rPr>
              <a:t>Jurídicas, todas </a:t>
            </a:r>
            <a:r>
              <a:rPr lang="es-PE" sz="2400" dirty="0">
                <a:solidFill>
                  <a:srgbClr val="000000"/>
                </a:solidFill>
              </a:rPr>
              <a:t>las </a:t>
            </a:r>
            <a:r>
              <a:rPr lang="es-PE" sz="2400" dirty="0" smtClean="0">
                <a:solidFill>
                  <a:srgbClr val="000000"/>
                </a:solidFill>
              </a:rPr>
              <a:t>especialidades, Persona Natural </a:t>
            </a:r>
            <a:r>
              <a:rPr lang="es-PE" sz="2400" dirty="0" smtClean="0">
                <a:solidFill>
                  <a:srgbClr val="FF0000"/>
                </a:solidFill>
              </a:rPr>
              <a:t>según profesión</a:t>
            </a:r>
          </a:p>
          <a:p>
            <a:pPr algn="just"/>
            <a:r>
              <a:rPr lang="es-PE" sz="2400" dirty="0" smtClean="0">
                <a:solidFill>
                  <a:srgbClr val="FF0000"/>
                </a:solidFill>
              </a:rPr>
              <a:t>Se </a:t>
            </a:r>
            <a:r>
              <a:rPr lang="es-PE" sz="2400" dirty="0">
                <a:solidFill>
                  <a:srgbClr val="FF0000"/>
                </a:solidFill>
              </a:rPr>
              <a:t>asigna categorías para cada especialidad</a:t>
            </a:r>
            <a:r>
              <a:rPr lang="es-PE" sz="2400" dirty="0" smtClean="0">
                <a:solidFill>
                  <a:srgbClr val="FF0000"/>
                </a:solidFill>
              </a:rPr>
              <a:t>: A, B, C y D</a:t>
            </a:r>
            <a:endParaRPr lang="es-PE" sz="2400" dirty="0">
              <a:solidFill>
                <a:srgbClr val="FF0000"/>
              </a:solidFill>
            </a:endParaRPr>
          </a:p>
          <a:p>
            <a:pPr marL="630238" lvl="2" indent="-268288" algn="just">
              <a:buFont typeface="Calibri" pitchFamily="34" charset="0"/>
              <a:buChar char="-"/>
            </a:pPr>
            <a:r>
              <a:rPr lang="es-PE" sz="2400" dirty="0">
                <a:solidFill>
                  <a:srgbClr val="FF0000"/>
                </a:solidFill>
              </a:rPr>
              <a:t>Objeto de la Consultoría de </a:t>
            </a:r>
            <a:r>
              <a:rPr lang="es-PE" sz="2400" dirty="0" smtClean="0">
                <a:solidFill>
                  <a:srgbClr val="FF0000"/>
                </a:solidFill>
              </a:rPr>
              <a:t>obra que acredita como experiencia (últimos 5 años)</a:t>
            </a:r>
            <a:endParaRPr lang="es-PE" sz="2400" dirty="0">
              <a:solidFill>
                <a:srgbClr val="FF0000"/>
              </a:solidFill>
            </a:endParaRPr>
          </a:p>
          <a:p>
            <a:pPr marL="630238" lvl="2" indent="-268288" algn="just">
              <a:buFont typeface="Calibri" pitchFamily="34" charset="0"/>
              <a:buChar char="-"/>
            </a:pPr>
            <a:r>
              <a:rPr lang="es-PE" sz="2400" dirty="0" smtClean="0">
                <a:solidFill>
                  <a:srgbClr val="FF0000"/>
                </a:solidFill>
              </a:rPr>
              <a:t>Monto </a:t>
            </a:r>
            <a:r>
              <a:rPr lang="es-PE" sz="2400" dirty="0">
                <a:solidFill>
                  <a:srgbClr val="FF0000"/>
                </a:solidFill>
              </a:rPr>
              <a:t>del presupuesto del expediente técnico de la obra en el que realizó la referida consultoría</a:t>
            </a:r>
            <a:r>
              <a:rPr lang="es-PE" sz="2400" dirty="0" smtClean="0">
                <a:solidFill>
                  <a:srgbClr val="FF0000"/>
                </a:solidFill>
              </a:rPr>
              <a:t>.</a:t>
            </a:r>
          </a:p>
          <a:p>
            <a:pPr marL="228600" lvl="2" algn="just">
              <a:spcBef>
                <a:spcPts val="1000"/>
              </a:spcBef>
            </a:pPr>
            <a:r>
              <a:rPr lang="es-PE" sz="2400" dirty="0">
                <a:solidFill>
                  <a:srgbClr val="FF0000"/>
                </a:solidFill>
              </a:rPr>
              <a:t>A la entrada en vigencia de la </a:t>
            </a:r>
            <a:r>
              <a:rPr lang="es-PE" sz="2400" dirty="0" smtClean="0">
                <a:solidFill>
                  <a:srgbClr val="FF0000"/>
                </a:solidFill>
              </a:rPr>
              <a:t>ley </a:t>
            </a:r>
            <a:r>
              <a:rPr lang="es-PE" sz="2400" dirty="0">
                <a:solidFill>
                  <a:srgbClr val="FF0000"/>
                </a:solidFill>
              </a:rPr>
              <a:t>se realizará de oficio </a:t>
            </a:r>
            <a:r>
              <a:rPr lang="es-PE" sz="2400" dirty="0" smtClean="0">
                <a:solidFill>
                  <a:srgbClr val="FF0000"/>
                </a:solidFill>
              </a:rPr>
              <a:t>categorización </a:t>
            </a:r>
            <a:r>
              <a:rPr lang="es-PE" sz="2400" dirty="0">
                <a:solidFill>
                  <a:srgbClr val="FF0000"/>
                </a:solidFill>
              </a:rPr>
              <a:t>de </a:t>
            </a:r>
            <a:r>
              <a:rPr lang="es-PE" sz="2400" dirty="0" smtClean="0">
                <a:solidFill>
                  <a:srgbClr val="FF0000"/>
                </a:solidFill>
              </a:rPr>
              <a:t>los </a:t>
            </a:r>
            <a:r>
              <a:rPr lang="es-PE" sz="2400" dirty="0">
                <a:solidFill>
                  <a:srgbClr val="FF0000"/>
                </a:solidFill>
              </a:rPr>
              <a:t>consultores de obra con inscripción </a:t>
            </a:r>
            <a:r>
              <a:rPr lang="es-PE" sz="2400" dirty="0" smtClean="0">
                <a:solidFill>
                  <a:srgbClr val="FF0000"/>
                </a:solidFill>
              </a:rPr>
              <a:t>vigente y posteriormente</a:t>
            </a:r>
            <a:r>
              <a:rPr lang="es-PE" sz="2400" dirty="0">
                <a:solidFill>
                  <a:srgbClr val="FF0000"/>
                </a:solidFill>
              </a:rPr>
              <a:t>, </a:t>
            </a:r>
            <a:r>
              <a:rPr lang="es-PE" sz="2400" dirty="0" smtClean="0">
                <a:solidFill>
                  <a:srgbClr val="FF0000"/>
                </a:solidFill>
              </a:rPr>
              <a:t>cuando realice ampliación </a:t>
            </a:r>
            <a:r>
              <a:rPr lang="es-PE" sz="2400" dirty="0">
                <a:solidFill>
                  <a:srgbClr val="FF0000"/>
                </a:solidFill>
              </a:rPr>
              <a:t>de especialidad y/o categoría o de renovación de inscripción, el OSCE reevalúa al proveedor para asignar la categoría que corresponda.</a:t>
            </a:r>
            <a:endParaRPr lang="es-ES" sz="2400" dirty="0">
              <a:solidFill>
                <a:srgbClr val="FF0000"/>
              </a:solidFill>
            </a:endParaRPr>
          </a:p>
          <a:p>
            <a:pPr marL="0" lvl="2" indent="0">
              <a:spcBef>
                <a:spcPts val="1000"/>
              </a:spcBef>
              <a:buNone/>
            </a:pPr>
            <a:endParaRPr lang="es-PE" sz="2400" dirty="0"/>
          </a:p>
          <a:p>
            <a:pPr marL="630238" lvl="2" indent="-268288">
              <a:buFont typeface="Calibri" pitchFamily="34" charset="0"/>
              <a:buChar char="-"/>
            </a:pPr>
            <a:endParaRPr lang="es-PE" sz="2400" dirty="0">
              <a:solidFill>
                <a:srgbClr val="FF0000"/>
              </a:solidFill>
            </a:endParaRPr>
          </a:p>
          <a:p>
            <a:pPr marL="184150" lvl="1" indent="-184150" algn="just">
              <a:lnSpc>
                <a:spcPct val="100000"/>
              </a:lnSpc>
              <a:buNone/>
            </a:pPr>
            <a:endParaRPr lang="es-PE" sz="2800" dirty="0" smtClean="0"/>
          </a:p>
          <a:p>
            <a:pPr marL="184150" lvl="1" indent="-184150" algn="just">
              <a:lnSpc>
                <a:spcPct val="100000"/>
              </a:lnSpc>
              <a:buNone/>
            </a:pPr>
            <a:endParaRPr lang="es-PE" sz="2800" dirty="0"/>
          </a:p>
          <a:p>
            <a:pPr marL="184150" lvl="1" indent="-184150" algn="just">
              <a:lnSpc>
                <a:spcPct val="100000"/>
              </a:lnSpc>
              <a:buNone/>
            </a:pPr>
            <a:endParaRPr lang="es-ES" sz="2800" dirty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185737" lvl="1" indent="0" algn="just">
              <a:lnSpc>
                <a:spcPct val="100000"/>
              </a:lnSpc>
              <a:buNone/>
            </a:pPr>
            <a:r>
              <a:rPr lang="es-PE" dirty="0" smtClean="0"/>
              <a:t> </a:t>
            </a:r>
          </a:p>
          <a:p>
            <a:pPr marL="528637" lvl="1" indent="-342900" algn="just">
              <a:lnSpc>
                <a:spcPct val="100000"/>
              </a:lnSpc>
            </a:pPr>
            <a:endParaRPr lang="es-ES" dirty="0"/>
          </a:p>
          <a:p>
            <a:pPr marL="528637" lvl="1" indent="-342900" algn="just">
              <a:lnSpc>
                <a:spcPct val="100000"/>
              </a:lnSpc>
            </a:pPr>
            <a:endParaRPr lang="es-PE" dirty="0" smtClean="0"/>
          </a:p>
          <a:p>
            <a:pPr marL="185737" lvl="1" indent="0" algn="just">
              <a:lnSpc>
                <a:spcPct val="100000"/>
              </a:lnSpc>
              <a:buNone/>
            </a:pPr>
            <a:r>
              <a:rPr lang="es-PE" dirty="0" smtClean="0"/>
              <a:t> </a:t>
            </a:r>
          </a:p>
          <a:p>
            <a:pPr marL="528637" lvl="1" indent="-342900" algn="just">
              <a:lnSpc>
                <a:spcPct val="100000"/>
              </a:lnSpc>
            </a:pPr>
            <a:endParaRPr lang="es-ES" altLang="es-PE" sz="20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9283" y="279570"/>
            <a:ext cx="1145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s-PE" altLang="es-PE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Registro Nacional de Proveedores</a:t>
            </a:r>
            <a:endParaRPr lang="es-PE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9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52761" y="273439"/>
            <a:ext cx="10546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cs typeface="Arial" charset="0"/>
              </a:rPr>
              <a:t>¿Cuál es la diferencia con la gestión tradicional?</a:t>
            </a:r>
            <a:endParaRPr lang="es-PE" sz="3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39800" y="1507067"/>
            <a:ext cx="9838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Mientras la gestión tradicional busca fundamentalmente adecuarse a los recursos, las funciones y las normas existentes, este modelo pone el acento en las acciones estratégicas a desarrollar para lograr resultados previamente comprometidos, en función de los cuales se determinarán los productos y recursos necesarios.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67" y="4166759"/>
            <a:ext cx="2973633" cy="233954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39800" y="4551703"/>
            <a:ext cx="8133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-98425" algn="just"/>
            <a:r>
              <a:rPr lang="es-PE" sz="2400" dirty="0"/>
              <a:t>Establecer paulatinamente criterios de asignación de recursos presupuestarios basados en el logro efectivo de resultados.</a:t>
            </a:r>
          </a:p>
          <a:p>
            <a:pPr indent="-98425" algn="just"/>
            <a:r>
              <a:rPr lang="es-PE" sz="2400" dirty="0"/>
              <a:t>Transparentar y mejorar la correspondencia entre los recursos invertidos y los resultados alcanzados.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6775" y="3826412"/>
            <a:ext cx="6555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cs typeface="Arial" charset="0"/>
              </a:rPr>
              <a:t>¿Qué objetivos se plantea?</a:t>
            </a:r>
            <a:endParaRPr lang="es-PE" sz="3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2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2761" y="273439"/>
            <a:ext cx="1054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/>
              <a:t>¿Qué perfil de organismos propone?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39800" y="1507067"/>
            <a:ext cx="98382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PE" sz="2400" dirty="0" smtClean="0"/>
              <a:t>Orienten </a:t>
            </a:r>
            <a:r>
              <a:rPr lang="es-PE" sz="2400" dirty="0"/>
              <a:t>claramente sus acciones, estructuras, recursos y responsabilidades internas hacia resultados preestablecidos de corto, mediano y largo plazo. Que definan sus resultados mediante un proceso permanente de planificación estratégica, los sustenten en planes operativos consolidados y los alineen con las necesidades y demandas de la ciudadanía.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sz="2400" dirty="0" smtClean="0"/>
              <a:t>Funcionen con </a:t>
            </a:r>
            <a:r>
              <a:rPr lang="es-PE" sz="2400" dirty="0"/>
              <a:t>un alto nivel de eficiencia en la administración de sus recursos.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sz="2400" dirty="0" smtClean="0"/>
              <a:t>Calculen los </a:t>
            </a:r>
            <a:r>
              <a:rPr lang="es-PE" sz="2400" dirty="0"/>
              <a:t>recursos a ser asignados en el presupuesto con base a los resultados comprometidos y a los productos requeridos para alcanzarlos.</a:t>
            </a:r>
          </a:p>
          <a:p>
            <a:pPr algn="just"/>
            <a:endParaRPr lang="es-PE" dirty="0" smtClean="0"/>
          </a:p>
          <a:p>
            <a:pPr algn="just"/>
            <a:endParaRPr lang="es-PE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5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458305"/>
            <a:ext cx="12192000" cy="2426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" name="8 Rectángulo"/>
          <p:cNvSpPr/>
          <p:nvPr/>
        </p:nvSpPr>
        <p:spPr>
          <a:xfrm>
            <a:off x="0" y="2281560"/>
            <a:ext cx="12192000" cy="2560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86267" y="3008553"/>
            <a:ext cx="115169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PE" altLang="es-PE" sz="4800" b="1" dirty="0" smtClean="0">
                <a:latin typeface="Calibri" pitchFamily="34" charset="0"/>
              </a:rPr>
              <a:t>Ámbito de aplicación y supuestos excluidos</a:t>
            </a:r>
            <a:endParaRPr lang="es-PE" altLang="es-PE" sz="4800" b="1" dirty="0">
              <a:latin typeface="Calibri" pitchFamily="34" charset="0"/>
            </a:endParaRPr>
          </a:p>
          <a:p>
            <a:pPr algn="r"/>
            <a:r>
              <a:rPr lang="es-PE" alt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Ley de Contrataciones del Estado (Ley 30225 </a:t>
            </a:r>
            <a:r>
              <a:rPr lang="es-PE" altLang="es-P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  <a:endParaRPr lang="es-PE" altLang="es-P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028574" y="5882297"/>
            <a:ext cx="0" cy="58107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08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534072" y="2268849"/>
            <a:ext cx="3009530" cy="3991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solidFill>
                  <a:schemeClr val="accent1">
                    <a:lumMod val="75000"/>
                  </a:schemeClr>
                </a:solidFill>
              </a:rPr>
              <a:t>OBJETIVO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8930740" y="2268848"/>
            <a:ext cx="2326340" cy="3991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solidFill>
                  <a:schemeClr val="accent1">
                    <a:lumMod val="75000"/>
                  </a:schemeClr>
                </a:solidFill>
              </a:rPr>
              <a:t>TEMPORAL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14833" y="2248718"/>
            <a:ext cx="2734552" cy="41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solidFill>
                  <a:schemeClr val="accent1">
                    <a:lumMod val="75000"/>
                  </a:schemeClr>
                </a:solidFill>
              </a:rPr>
              <a:t>SUBJETIVO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14831" y="3043756"/>
            <a:ext cx="2659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2400" dirty="0">
                <a:solidFill>
                  <a:prstClr val="black"/>
                </a:solidFill>
              </a:rPr>
              <a:t>Sujetos a </a:t>
            </a:r>
            <a:r>
              <a:rPr lang="es-PE" sz="2400" dirty="0" smtClean="0">
                <a:solidFill>
                  <a:prstClr val="black"/>
                </a:solidFill>
              </a:rPr>
              <a:t>quienes se </a:t>
            </a:r>
            <a:r>
              <a:rPr lang="es-PE" sz="2400" dirty="0">
                <a:solidFill>
                  <a:prstClr val="black"/>
                </a:solidFill>
              </a:rPr>
              <a:t>aplica la </a:t>
            </a:r>
            <a:r>
              <a:rPr lang="es-PE" sz="2400" dirty="0" smtClean="0">
                <a:solidFill>
                  <a:prstClr val="black"/>
                </a:solidFill>
              </a:rPr>
              <a:t>Ley. Están bajo el término </a:t>
            </a:r>
            <a:r>
              <a:rPr lang="es-PE" sz="2400" b="1" dirty="0" smtClean="0"/>
              <a:t>Entidad</a:t>
            </a:r>
            <a:endParaRPr lang="es-PE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4427536" y="2933560"/>
            <a:ext cx="3338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2400" dirty="0">
                <a:solidFill>
                  <a:prstClr val="black"/>
                </a:solidFill>
              </a:rPr>
              <a:t>Objeto al que se aplica la Ley: </a:t>
            </a:r>
            <a:r>
              <a:rPr lang="es-PE" sz="2400" dirty="0" smtClean="0">
                <a:solidFill>
                  <a:prstClr val="black"/>
                </a:solidFill>
              </a:rPr>
              <a:t>Es la contratación de bienes, servicios </a:t>
            </a:r>
            <a:r>
              <a:rPr lang="es-PE" sz="2400" dirty="0">
                <a:solidFill>
                  <a:prstClr val="black"/>
                </a:solidFill>
              </a:rPr>
              <a:t>y </a:t>
            </a:r>
            <a:r>
              <a:rPr lang="es-PE" sz="2400" dirty="0" smtClean="0">
                <a:solidFill>
                  <a:prstClr val="black"/>
                </a:solidFill>
              </a:rPr>
              <a:t>obras cuya prestación es pagada con fondos públicos</a:t>
            </a:r>
            <a:endParaRPr lang="es-PE" sz="2400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582289" y="2942440"/>
            <a:ext cx="3000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/>
              <a:t>Los procedimientos de selección iniciados antes de la entrada en vigencia de la Ley, </a:t>
            </a:r>
            <a:r>
              <a:rPr lang="es-PE" sz="2400" dirty="0" smtClean="0">
                <a:solidFill>
                  <a:srgbClr val="00B050"/>
                </a:solidFill>
              </a:rPr>
              <a:t>se rigen por la anterior norma. </a:t>
            </a:r>
            <a:endParaRPr lang="es-PE" sz="2400" dirty="0">
              <a:solidFill>
                <a:srgbClr val="00B050"/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>
            <a:off x="569284" y="279570"/>
            <a:ext cx="728686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Ámbito de aplicación y supuestos excluidos</a:t>
            </a:r>
          </a:p>
          <a:p>
            <a:r>
              <a:rPr lang="es-PE" sz="2800" dirty="0">
                <a:cs typeface="Times New Roman" panose="02020603050405020304" pitchFamily="18" charset="0"/>
              </a:rPr>
              <a:t>    </a:t>
            </a:r>
            <a:r>
              <a:rPr lang="es-PE" sz="2800" dirty="0" smtClean="0">
                <a:cs typeface="Times New Roman" panose="02020603050405020304" pitchFamily="18" charset="0"/>
              </a:rPr>
              <a:t>2.1 Ámbitos</a:t>
            </a:r>
            <a:endParaRPr lang="es-PE" sz="30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7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0333" y="1547581"/>
            <a:ext cx="94534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365125" algn="just">
              <a:buFont typeface="Arial" pitchFamily="34" charset="0"/>
              <a:buChar char="•"/>
              <a:defRPr/>
            </a:pPr>
            <a:r>
              <a:rPr lang="es-ES" altLang="es-PE" sz="2400" dirty="0">
                <a:cs typeface="Arial" charset="0"/>
              </a:rPr>
              <a:t>Ministerios y sus organismos públicos, programas y proyectos adscritos</a:t>
            </a:r>
          </a:p>
          <a:p>
            <a:pPr marL="365125" lvl="1" indent="-365125" algn="just">
              <a:buFont typeface="Arial" pitchFamily="34" charset="0"/>
              <a:buChar char="•"/>
              <a:tabLst>
                <a:tab pos="531813" algn="l"/>
              </a:tabLst>
              <a:defRPr/>
            </a:pPr>
            <a:r>
              <a:rPr lang="es-ES" altLang="es-PE" sz="2400" dirty="0">
                <a:cs typeface="Arial" charset="0"/>
              </a:rPr>
              <a:t>Poder Legislativo y Poder </a:t>
            </a:r>
            <a:r>
              <a:rPr lang="es-ES" altLang="es-PE" sz="2400" dirty="0" smtClean="0">
                <a:cs typeface="Arial" charset="0"/>
              </a:rPr>
              <a:t>Judicial</a:t>
            </a:r>
          </a:p>
          <a:p>
            <a:pPr marL="365125" lvl="1" indent="-365125">
              <a:buFont typeface="Arial" pitchFamily="34" charset="0"/>
              <a:buChar char="•"/>
            </a:pPr>
            <a:r>
              <a:rPr lang="es-ES" altLang="es-PE" sz="2400" dirty="0">
                <a:cs typeface="Arial" charset="0"/>
              </a:rPr>
              <a:t>Organismos Constitucionalmente Autónomos</a:t>
            </a:r>
          </a:p>
          <a:p>
            <a:pPr marL="365125" lvl="1" indent="-365125" algn="just">
              <a:buFont typeface="Arial" pitchFamily="34" charset="0"/>
              <a:buChar char="•"/>
            </a:pPr>
            <a:r>
              <a:rPr lang="es-ES" altLang="es-PE" sz="2400" dirty="0">
                <a:cs typeface="Arial" charset="0"/>
              </a:rPr>
              <a:t>Gobiernos Regionales y sus programas y proyectos adscritos</a:t>
            </a:r>
          </a:p>
          <a:p>
            <a:pPr marL="365125" lvl="1" indent="-365125" algn="just">
              <a:buFont typeface="Arial" pitchFamily="34" charset="0"/>
              <a:buChar char="•"/>
            </a:pPr>
            <a:r>
              <a:rPr lang="es-ES" altLang="es-PE" sz="2400" dirty="0">
                <a:cs typeface="Arial" charset="0"/>
              </a:rPr>
              <a:t>Gobiernos Locales y sus programas y proyectos adscritos</a:t>
            </a:r>
          </a:p>
          <a:p>
            <a:pPr marL="365125" lvl="1" indent="-365125" algn="just">
              <a:buFont typeface="Arial" pitchFamily="34" charset="0"/>
              <a:buChar char="•"/>
            </a:pPr>
            <a:r>
              <a:rPr lang="es-ES" altLang="es-PE" sz="2400" dirty="0">
                <a:cs typeface="Arial" charset="0"/>
              </a:rPr>
              <a:t>Universidades Públicas</a:t>
            </a:r>
          </a:p>
          <a:p>
            <a:pPr marL="365125" lvl="1" indent="-365125" algn="just">
              <a:buFont typeface="Arial" pitchFamily="34" charset="0"/>
              <a:buChar char="•"/>
            </a:pPr>
            <a:r>
              <a:rPr lang="es-ES" altLang="es-PE" sz="2400" dirty="0">
                <a:cs typeface="Arial" charset="0"/>
              </a:rPr>
              <a:t>Sociedades de Beneficencia </a:t>
            </a:r>
            <a:r>
              <a:rPr lang="es-ES" altLang="es-PE" sz="2400" dirty="0" smtClean="0">
                <a:cs typeface="Arial" charset="0"/>
              </a:rPr>
              <a:t>Pública y Juntas </a:t>
            </a:r>
            <a:r>
              <a:rPr lang="es-ES" altLang="es-PE" sz="2400" dirty="0">
                <a:cs typeface="Arial" charset="0"/>
              </a:rPr>
              <a:t>de Participación </a:t>
            </a:r>
            <a:r>
              <a:rPr lang="es-ES" altLang="es-PE" sz="2400" dirty="0" smtClean="0">
                <a:cs typeface="Arial" charset="0"/>
              </a:rPr>
              <a:t>Social</a:t>
            </a:r>
          </a:p>
          <a:p>
            <a:pPr marL="365125" lvl="1" indent="-365125" algn="just">
              <a:buFont typeface="Arial" pitchFamily="34" charset="0"/>
              <a:buChar char="•"/>
            </a:pPr>
            <a:r>
              <a:rPr lang="es-ES" altLang="es-PE" sz="2400" dirty="0">
                <a:cs typeface="Arial" charset="0"/>
              </a:rPr>
              <a:t>Empresas del Estado </a:t>
            </a:r>
            <a:r>
              <a:rPr lang="es-ES" altLang="es-PE" sz="2400" dirty="0" smtClean="0">
                <a:cs typeface="Arial" charset="0"/>
              </a:rPr>
              <a:t>(nacional, regional ,local) </a:t>
            </a:r>
            <a:endParaRPr lang="es-ES" altLang="es-PE" sz="2400" dirty="0">
              <a:cs typeface="Arial" charset="0"/>
            </a:endParaRPr>
          </a:p>
          <a:p>
            <a:pPr marL="365125" lvl="1" indent="-365125" algn="just">
              <a:buFont typeface="Arial" pitchFamily="34" charset="0"/>
              <a:buChar char="•"/>
            </a:pPr>
            <a:r>
              <a:rPr lang="es-ES" altLang="es-PE" sz="2400" dirty="0">
                <a:cs typeface="Arial" charset="0"/>
              </a:rPr>
              <a:t>Fuerzas </a:t>
            </a:r>
            <a:r>
              <a:rPr lang="es-ES" altLang="es-PE" sz="2400" dirty="0" smtClean="0">
                <a:cs typeface="Arial" charset="0"/>
              </a:rPr>
              <a:t>Armadas, Policía Nacional y sus órganos desconcentrados  </a:t>
            </a:r>
            <a:endParaRPr lang="es-ES" altLang="es-PE" sz="2400" dirty="0">
              <a:cs typeface="Arial" charset="0"/>
            </a:endParaRPr>
          </a:p>
          <a:p>
            <a:pPr marL="365125" lvl="1" indent="-365125" algn="just">
              <a:buFont typeface="Arial" pitchFamily="34" charset="0"/>
              <a:buChar char="•"/>
            </a:pPr>
            <a:r>
              <a:rPr lang="es-ES" altLang="es-PE" sz="2400" dirty="0">
                <a:solidFill>
                  <a:srgbClr val="FF0000"/>
                </a:solidFill>
                <a:cs typeface="Arial" charset="0"/>
              </a:rPr>
              <a:t>Fondos constituidos total o parcialmente con fondos públicos, sean de derecho público o </a:t>
            </a:r>
            <a:r>
              <a:rPr lang="es-ES" altLang="es-PE" sz="2400" dirty="0" smtClean="0">
                <a:solidFill>
                  <a:srgbClr val="FF0000"/>
                </a:solidFill>
                <a:cs typeface="Arial" charset="0"/>
              </a:rPr>
              <a:t>privado</a:t>
            </a:r>
            <a:endParaRPr lang="es-ES" altLang="es-PE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Rectángulo 3"/>
          <p:cNvSpPr/>
          <p:nvPr/>
        </p:nvSpPr>
        <p:spPr>
          <a:xfrm>
            <a:off x="569284" y="279570"/>
            <a:ext cx="7286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Ámbito de aplicación y supuestos excluidos</a:t>
            </a:r>
          </a:p>
          <a:p>
            <a:r>
              <a:rPr lang="es-PE" sz="3000" dirty="0">
                <a:cs typeface="Times New Roman" panose="02020603050405020304" pitchFamily="18" charset="0"/>
              </a:rPr>
              <a:t> </a:t>
            </a:r>
            <a:r>
              <a:rPr lang="es-PE" sz="3000" dirty="0" smtClean="0">
                <a:cs typeface="Times New Roman" panose="02020603050405020304" pitchFamily="18" charset="0"/>
              </a:rPr>
              <a:t>   </a:t>
            </a:r>
            <a:r>
              <a:rPr lang="es-PE" sz="2800" dirty="0" smtClean="0">
                <a:cs typeface="Times New Roman" panose="02020603050405020304" pitchFamily="18" charset="0"/>
              </a:rPr>
              <a:t>2.1 Ámbito Subjetivo: Entidades</a:t>
            </a:r>
            <a:endParaRPr lang="es-PE" sz="30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4C4F-F769-48C8-A6FA-9877BE736759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11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5844</TotalTime>
  <Words>3556</Words>
  <Application>Microsoft Office PowerPoint</Application>
  <PresentationFormat>Personalizado</PresentationFormat>
  <Paragraphs>381</Paragraphs>
  <Slides>44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Impedimentos</vt:lpstr>
      <vt:lpstr>4. Impedimentos</vt:lpstr>
      <vt:lpstr>4. Impedimentos</vt:lpstr>
      <vt:lpstr>4. Impedimentos</vt:lpstr>
      <vt:lpstr>4. Impedimentos</vt:lpstr>
      <vt:lpstr>4. Impedimentos</vt:lpstr>
      <vt:lpstr>4. Impedimentos</vt:lpstr>
      <vt:lpstr>4. Impedimentos</vt:lpstr>
      <vt:lpstr>4. Impedimentos</vt:lpstr>
      <vt:lpstr>4. Impedimentos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SDC</dc:creator>
  <cp:lastModifiedBy>Luigi Pierre Espinoza Mellado</cp:lastModifiedBy>
  <cp:revision>340</cp:revision>
  <cp:lastPrinted>2016-01-11T01:40:47Z</cp:lastPrinted>
  <dcterms:created xsi:type="dcterms:W3CDTF">2015-07-13T17:40:18Z</dcterms:created>
  <dcterms:modified xsi:type="dcterms:W3CDTF">2019-11-19T22:13:21Z</dcterms:modified>
</cp:coreProperties>
</file>